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drawings/drawing1.xml" ContentType="application/vnd.openxmlformats-officedocument.drawingml.chartshapes+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25" r:id="rId3"/>
    <p:sldId id="307" r:id="rId4"/>
    <p:sldId id="308" r:id="rId5"/>
    <p:sldId id="309" r:id="rId6"/>
    <p:sldId id="310" r:id="rId7"/>
    <p:sldId id="311" r:id="rId8"/>
    <p:sldId id="312" r:id="rId9"/>
    <p:sldId id="313" r:id="rId10"/>
    <p:sldId id="314" r:id="rId11"/>
    <p:sldId id="315" r:id="rId12"/>
    <p:sldId id="326" r:id="rId13"/>
    <p:sldId id="319" r:id="rId14"/>
    <p:sldId id="268" r:id="rId15"/>
    <p:sldId id="269" r:id="rId16"/>
    <p:sldId id="317" r:id="rId17"/>
    <p:sldId id="318" r:id="rId18"/>
    <p:sldId id="316" r:id="rId19"/>
    <p:sldId id="320" r:id="rId20"/>
    <p:sldId id="321" r:id="rId21"/>
    <p:sldId id="322" r:id="rId22"/>
    <p:sldId id="327" r:id="rId23"/>
    <p:sldId id="300" r:id="rId24"/>
    <p:sldId id="297" r:id="rId25"/>
    <p:sldId id="298" r:id="rId26"/>
    <p:sldId id="299" r:id="rId27"/>
    <p:sldId id="301" r:id="rId28"/>
    <p:sldId id="323" r:id="rId29"/>
    <p:sldId id="270" r:id="rId30"/>
    <p:sldId id="271" r:id="rId31"/>
    <p:sldId id="272" r:id="rId32"/>
    <p:sldId id="273" r:id="rId33"/>
    <p:sldId id="274" r:id="rId34"/>
    <p:sldId id="275" r:id="rId35"/>
    <p:sldId id="276" r:id="rId36"/>
    <p:sldId id="277" r:id="rId37"/>
    <p:sldId id="278" r:id="rId38"/>
    <p:sldId id="279" r:id="rId39"/>
    <p:sldId id="281" r:id="rId40"/>
    <p:sldId id="282" r:id="rId41"/>
    <p:sldId id="283" r:id="rId42"/>
    <p:sldId id="284" r:id="rId43"/>
    <p:sldId id="285" r:id="rId44"/>
    <p:sldId id="286" r:id="rId45"/>
    <p:sldId id="287" r:id="rId46"/>
    <p:sldId id="328" r:id="rId47"/>
    <p:sldId id="257" r:id="rId48"/>
    <p:sldId id="258" r:id="rId49"/>
    <p:sldId id="259" r:id="rId50"/>
    <p:sldId id="260" r:id="rId51"/>
    <p:sldId id="261" r:id="rId52"/>
    <p:sldId id="262" r:id="rId53"/>
    <p:sldId id="263" r:id="rId54"/>
    <p:sldId id="264" r:id="rId55"/>
    <p:sldId id="303" r:id="rId56"/>
    <p:sldId id="334" r:id="rId57"/>
    <p:sldId id="329" r:id="rId58"/>
    <p:sldId id="330" r:id="rId59"/>
    <p:sldId id="331" r:id="rId60"/>
    <p:sldId id="332" r:id="rId61"/>
    <p:sldId id="333" r:id="rId62"/>
    <p:sldId id="304" r:id="rId63"/>
    <p:sldId id="305" r:id="rId64"/>
  </p:sldIdLst>
  <p:sldSz cx="12192000" cy="6858000"/>
  <p:notesSz cx="112172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sus\AppData\Local\Temp\KPA%20ADH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sus\AppData\Local\Temp\KPA%20ADH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sus\AppData\Local\Temp\KPA%20ADH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sus\AppData\Local\Temp\KPA%20ADH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sus\AppData\Local\Temp\KPA%20ADHA.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F:\Pendampingan.xlsx" TargetMode="External"/><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3" Type="http://schemas.openxmlformats.org/officeDocument/2006/relationships/oleObject" Target="file:///F:\Pendampingan.xlsx" TargetMode="External"/><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1" Type="http://schemas.openxmlformats.org/officeDocument/2006/relationships/oleObject" Target="file:///F:\Pendampinga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Pendampinga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SEM%2010%20GF%20R%209\CAPAIAN%20SEMESTER%2010%20SS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briella%20Augusta\AppData\Local\Temp\Rar$DI00.146\Validasi%20Kasus%20HIV%20AIDS%202014%20Prov-Kabtgrg.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SEM%2010%20GF%20R%209\CAPAIAN%20SEMESTER%2010%20SSR.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SEM%2010%20GF%20R%209\CAPAIAN%20SEMESTER%2010%20SSR.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SEM%2010%20GF%20R%209\CAPAIAN%20SEMESTER%2010%20SSR.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SEM%2010%20GF%20R%209\CAPAIAN%20SEMESTER%2010%20SSR.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SEM%2010%20GF%20R%209\CAPAIAN%20SEMESTER%2010%20SSR.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briella%20Augusta\AppData\Local\Temp\Rar$DI00.146\Validasi%20Kasus%20HIV%20AIDS%202014%20Prov-Kabtgrg.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Antoz%20utrabook\Desktop\PR%20Mei\Grafik%20Kab%20Q19.xls" TargetMode="Externa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3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D:\Dropbox\Dropbox\Share%20Folder%20KPA%20Kab.%20Tangerang\GRAFIK%20TAHUNAN%20OUTLET%20&amp;%20DISTRIBUSI%20KONDOM%20KPA%20KAB.%20TANGERANG\Lap.Outlet%20&amp;%20Distribusi%20Kondom%20Triwulan-Tahunan%20KPA%20Kab.%20Tangerang.xlsx" TargetMode="External"/></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sus\Desktop\DATA%20WPS%20DADAP%20-%20KOSAMBI%20FINAL%20(MsExcl2003).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Asus\Desktop\DATA%20WPS%20DADAP%20-%20KOSAMBI%20FINAL%20(MsExcl2003).xls"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Asus\Desktop\DATA%20WPS%20DADAP%20-%20KOSAMBI%20FINAL%20(MsExcl2003).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Asus\Desktop\DATA%20WPS%20DADAP%20-%20KOSAMBI%20FINAL%20(MsExcl2003).xls"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G:\Lap.Outlet%20&amp;%20Distribusi%20Kondom%20Triwulan-Tahunan%20KPA%20Kab.%20Tangeran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sus\AppData\Local\Temp\Rar$DI00.065\Validasi%20Data%20%20Kasus%20HIV%20Kab%20Tagrg%202014%20REVI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en-US"/>
              <a:t>KUMULATIF KASUS HIV DAN AIDS 1998</a:t>
            </a:r>
            <a:endParaRPr lang="id-ID"/>
          </a:p>
          <a:p>
            <a:pPr>
              <a:defRPr/>
            </a:pPr>
            <a:r>
              <a:rPr lang="en-US"/>
              <a:t> S</a:t>
            </a:r>
            <a:r>
              <a:rPr lang="id-ID"/>
              <a:t>/D DES </a:t>
            </a:r>
            <a:r>
              <a:rPr lang="en-US"/>
              <a:t>201</a:t>
            </a:r>
            <a:r>
              <a:rPr lang="id-ID"/>
              <a:t>4</a:t>
            </a:r>
            <a:endParaRPr lang="en-US"/>
          </a:p>
        </c:rich>
      </c:tx>
      <c:layout>
        <c:manualLayout>
          <c:xMode val="edge"/>
          <c:yMode val="edge"/>
          <c:x val="0.33709769346300023"/>
          <c:y val="3.0148127631204679E-2"/>
        </c:manualLayout>
      </c:layout>
      <c:overlay val="0"/>
    </c:title>
    <c:autoTitleDeleted val="0"/>
    <c:plotArea>
      <c:layout/>
      <c:lineChart>
        <c:grouping val="stacked"/>
        <c:varyColors val="0"/>
        <c:ser>
          <c:idx val="0"/>
          <c:order val="0"/>
          <c:tx>
            <c:strRef>
              <c:f>KUMULATIF!$C$2</c:f>
              <c:strCache>
                <c:ptCount val="1"/>
                <c:pt idx="0">
                  <c:v>HIV</c:v>
                </c:pt>
              </c:strCache>
            </c:strRef>
          </c:tx>
          <c:marker>
            <c:symbol val="none"/>
          </c:marker>
          <c:dLbls>
            <c:dLbl>
              <c:idx val="16"/>
              <c:spPr/>
              <c:txPr>
                <a:bodyPr/>
                <a:lstStyle/>
                <a:p>
                  <a:pPr>
                    <a:defRPr sz="1400" b="0"/>
                  </a:pPr>
                  <a:endParaRPr lang="id-ID"/>
                </a:p>
              </c:txPr>
              <c:showLegendKey val="0"/>
              <c:showVal val="1"/>
              <c:showCatName val="0"/>
              <c:showSerName val="0"/>
              <c:showPercent val="0"/>
              <c:showBubbleSize val="0"/>
            </c:dLbl>
            <c:spPr>
              <a:noFill/>
              <a:ln>
                <a:noFill/>
              </a:ln>
              <a:effectLst/>
            </c:spPr>
            <c:txPr>
              <a:bodyPr/>
              <a:lstStyle/>
              <a:p>
                <a:pPr>
                  <a:defRPr sz="14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KUMULATIF!$B$3:$B$19</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KUMULATIF!$C$3:$C$19</c:f>
              <c:numCache>
                <c:formatCode>General</c:formatCode>
                <c:ptCount val="17"/>
                <c:pt idx="0">
                  <c:v>1</c:v>
                </c:pt>
                <c:pt idx="1">
                  <c:v>1</c:v>
                </c:pt>
                <c:pt idx="2">
                  <c:v>2</c:v>
                </c:pt>
                <c:pt idx="3">
                  <c:v>2</c:v>
                </c:pt>
                <c:pt idx="4">
                  <c:v>3</c:v>
                </c:pt>
                <c:pt idx="5">
                  <c:v>33</c:v>
                </c:pt>
                <c:pt idx="6">
                  <c:v>32</c:v>
                </c:pt>
                <c:pt idx="7">
                  <c:v>44</c:v>
                </c:pt>
                <c:pt idx="8">
                  <c:v>46</c:v>
                </c:pt>
                <c:pt idx="9">
                  <c:v>44</c:v>
                </c:pt>
                <c:pt idx="10">
                  <c:v>67</c:v>
                </c:pt>
                <c:pt idx="11">
                  <c:v>53</c:v>
                </c:pt>
                <c:pt idx="12">
                  <c:v>41</c:v>
                </c:pt>
                <c:pt idx="13">
                  <c:v>66</c:v>
                </c:pt>
                <c:pt idx="14">
                  <c:v>34</c:v>
                </c:pt>
                <c:pt idx="15">
                  <c:v>36</c:v>
                </c:pt>
                <c:pt idx="16">
                  <c:v>62</c:v>
                </c:pt>
              </c:numCache>
            </c:numRef>
          </c:val>
          <c:smooth val="0"/>
        </c:ser>
        <c:ser>
          <c:idx val="1"/>
          <c:order val="1"/>
          <c:tx>
            <c:strRef>
              <c:f>KUMULATIF!$D$2</c:f>
              <c:strCache>
                <c:ptCount val="1"/>
                <c:pt idx="0">
                  <c:v>AIDS</c:v>
                </c:pt>
              </c:strCache>
            </c:strRef>
          </c:tx>
          <c:marker>
            <c:symbol val="none"/>
          </c:marker>
          <c:dLbls>
            <c:spPr>
              <a:noFill/>
              <a:ln>
                <a:noFill/>
              </a:ln>
              <a:effectLst/>
            </c:spPr>
            <c:txPr>
              <a:bodyPr/>
              <a:lstStyle/>
              <a:p>
                <a:pPr>
                  <a:defRPr sz="14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KUMULATIF!$B$3:$B$19</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KUMULATIF!$D$3:$D$19</c:f>
              <c:numCache>
                <c:formatCode>General</c:formatCode>
                <c:ptCount val="17"/>
                <c:pt idx="0">
                  <c:v>0</c:v>
                </c:pt>
                <c:pt idx="1">
                  <c:v>0</c:v>
                </c:pt>
                <c:pt idx="2">
                  <c:v>0</c:v>
                </c:pt>
                <c:pt idx="3">
                  <c:v>0</c:v>
                </c:pt>
                <c:pt idx="4">
                  <c:v>1</c:v>
                </c:pt>
                <c:pt idx="5">
                  <c:v>0</c:v>
                </c:pt>
                <c:pt idx="6">
                  <c:v>0</c:v>
                </c:pt>
                <c:pt idx="7">
                  <c:v>0</c:v>
                </c:pt>
                <c:pt idx="8">
                  <c:v>15</c:v>
                </c:pt>
                <c:pt idx="9">
                  <c:v>6</c:v>
                </c:pt>
                <c:pt idx="10">
                  <c:v>49</c:v>
                </c:pt>
                <c:pt idx="11">
                  <c:v>42</c:v>
                </c:pt>
                <c:pt idx="12">
                  <c:v>29</c:v>
                </c:pt>
                <c:pt idx="13">
                  <c:v>35</c:v>
                </c:pt>
                <c:pt idx="14">
                  <c:v>32</c:v>
                </c:pt>
                <c:pt idx="15">
                  <c:v>56</c:v>
                </c:pt>
                <c:pt idx="16">
                  <c:v>30</c:v>
                </c:pt>
              </c:numCache>
            </c:numRef>
          </c:val>
          <c:smooth val="0"/>
        </c:ser>
        <c:ser>
          <c:idx val="2"/>
          <c:order val="2"/>
          <c:tx>
            <c:strRef>
              <c:f>KUMULATIF!$E$2</c:f>
              <c:strCache>
                <c:ptCount val="1"/>
                <c:pt idx="0">
                  <c:v>KUMULATIF</c:v>
                </c:pt>
              </c:strCache>
            </c:strRef>
          </c:tx>
          <c:marker>
            <c:symbol val="none"/>
          </c:marker>
          <c:dLbls>
            <c:spPr>
              <a:noFill/>
              <a:ln>
                <a:noFill/>
              </a:ln>
              <a:effectLst/>
            </c:spPr>
            <c:txPr>
              <a:bodyPr/>
              <a:lstStyle/>
              <a:p>
                <a:pPr>
                  <a:defRPr sz="14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KUMULATIF!$B$3:$B$19</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KUMULATIF!$E$3:$E$19</c:f>
              <c:numCache>
                <c:formatCode>General</c:formatCode>
                <c:ptCount val="17"/>
                <c:pt idx="0">
                  <c:v>1</c:v>
                </c:pt>
                <c:pt idx="1">
                  <c:v>2</c:v>
                </c:pt>
                <c:pt idx="2">
                  <c:v>4</c:v>
                </c:pt>
                <c:pt idx="3">
                  <c:v>6</c:v>
                </c:pt>
                <c:pt idx="4">
                  <c:v>10</c:v>
                </c:pt>
                <c:pt idx="5">
                  <c:v>43</c:v>
                </c:pt>
                <c:pt idx="6">
                  <c:v>75</c:v>
                </c:pt>
                <c:pt idx="7">
                  <c:v>119</c:v>
                </c:pt>
                <c:pt idx="8">
                  <c:v>180</c:v>
                </c:pt>
                <c:pt idx="9">
                  <c:v>230</c:v>
                </c:pt>
                <c:pt idx="10">
                  <c:v>346</c:v>
                </c:pt>
                <c:pt idx="11">
                  <c:v>441</c:v>
                </c:pt>
                <c:pt idx="12">
                  <c:v>511</c:v>
                </c:pt>
                <c:pt idx="13">
                  <c:v>612</c:v>
                </c:pt>
                <c:pt idx="14">
                  <c:v>678</c:v>
                </c:pt>
                <c:pt idx="15">
                  <c:v>770</c:v>
                </c:pt>
                <c:pt idx="16">
                  <c:v>862</c:v>
                </c:pt>
              </c:numCache>
            </c:numRef>
          </c:val>
          <c:smooth val="0"/>
        </c:ser>
        <c:dLbls>
          <c:showLegendKey val="0"/>
          <c:showVal val="0"/>
          <c:showCatName val="0"/>
          <c:showSerName val="0"/>
          <c:showPercent val="0"/>
          <c:showBubbleSize val="0"/>
        </c:dLbls>
        <c:smooth val="0"/>
        <c:axId val="268370040"/>
        <c:axId val="268374744"/>
      </c:lineChart>
      <c:catAx>
        <c:axId val="268370040"/>
        <c:scaling>
          <c:orientation val="minMax"/>
        </c:scaling>
        <c:delete val="0"/>
        <c:axPos val="b"/>
        <c:numFmt formatCode="General" sourceLinked="1"/>
        <c:majorTickMark val="none"/>
        <c:minorTickMark val="none"/>
        <c:tickLblPos val="nextTo"/>
        <c:crossAx val="268374744"/>
        <c:crosses val="autoZero"/>
        <c:auto val="1"/>
        <c:lblAlgn val="ctr"/>
        <c:lblOffset val="100"/>
        <c:noMultiLvlLbl val="0"/>
      </c:catAx>
      <c:valAx>
        <c:axId val="268374744"/>
        <c:scaling>
          <c:orientation val="minMax"/>
        </c:scaling>
        <c:delete val="0"/>
        <c:axPos val="l"/>
        <c:majorGridlines/>
        <c:numFmt formatCode="General" sourceLinked="1"/>
        <c:majorTickMark val="none"/>
        <c:minorTickMark val="none"/>
        <c:tickLblPos val="nextTo"/>
        <c:txPr>
          <a:bodyPr/>
          <a:lstStyle/>
          <a:p>
            <a:pPr>
              <a:defRPr sz="1600" b="1"/>
            </a:pPr>
            <a:endParaRPr lang="id-ID"/>
          </a:p>
        </c:txPr>
        <c:crossAx val="268370040"/>
        <c:crosses val="autoZero"/>
        <c:crossBetween val="between"/>
      </c:valAx>
      <c:dTable>
        <c:showHorzBorder val="1"/>
        <c:showVertBorder val="1"/>
        <c:showOutline val="1"/>
        <c:showKeys val="1"/>
        <c:txPr>
          <a:bodyPr/>
          <a:lstStyle/>
          <a:p>
            <a:pPr rtl="0">
              <a:defRPr sz="2000" b="1"/>
            </a:pPr>
            <a:endParaRPr lang="id-ID"/>
          </a:p>
        </c:txPr>
      </c:dTable>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Pt>
            <c:idx val="1"/>
            <c:invertIfNegative val="0"/>
            <c:bubble3D val="0"/>
            <c:spPr>
              <a:solidFill>
                <a:schemeClr val="accent4">
                  <a:lumMod val="75000"/>
                </a:schemeClr>
              </a:solidFill>
            </c:spPr>
          </c:dPt>
          <c:dLbls>
            <c:dLbl>
              <c:idx val="0"/>
              <c:layout>
                <c:manualLayout>
                  <c:x val="0.16728395061728396"/>
                  <c:y val="-1.79002789019707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39166666666666677"/>
                  <c:y val="-2.51572980159139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000" b="1"/>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Sheet1!$B$151:$B$152</c:f>
              <c:strCache>
                <c:ptCount val="2"/>
                <c:pt idx="0">
                  <c:v>Kota</c:v>
                </c:pt>
                <c:pt idx="1">
                  <c:v>Kabupaten</c:v>
                </c:pt>
              </c:strCache>
            </c:strRef>
          </c:cat>
          <c:val>
            <c:numRef>
              <c:f>Sheet1!$C$151:$C$152</c:f>
              <c:numCache>
                <c:formatCode>General</c:formatCode>
                <c:ptCount val="2"/>
                <c:pt idx="0">
                  <c:v>26</c:v>
                </c:pt>
                <c:pt idx="1">
                  <c:v>30</c:v>
                </c:pt>
              </c:numCache>
            </c:numRef>
          </c:val>
        </c:ser>
        <c:dLbls>
          <c:showLegendKey val="0"/>
          <c:showVal val="1"/>
          <c:showCatName val="0"/>
          <c:showSerName val="0"/>
          <c:showPercent val="0"/>
          <c:showBubbleSize val="0"/>
        </c:dLbls>
        <c:gapWidth val="95"/>
        <c:gapDepth val="95"/>
        <c:shape val="cone"/>
        <c:axId val="431634472"/>
        <c:axId val="431626632"/>
        <c:axId val="0"/>
      </c:bar3DChart>
      <c:catAx>
        <c:axId val="431634472"/>
        <c:scaling>
          <c:orientation val="minMax"/>
        </c:scaling>
        <c:delete val="0"/>
        <c:axPos val="l"/>
        <c:numFmt formatCode="General" sourceLinked="0"/>
        <c:majorTickMark val="none"/>
        <c:minorTickMark val="none"/>
        <c:tickLblPos val="nextTo"/>
        <c:txPr>
          <a:bodyPr/>
          <a:lstStyle/>
          <a:p>
            <a:pPr>
              <a:defRPr lang="en-US" sz="2000" b="1"/>
            </a:pPr>
            <a:endParaRPr lang="id-ID"/>
          </a:p>
        </c:txPr>
        <c:crossAx val="431626632"/>
        <c:crosses val="autoZero"/>
        <c:auto val="1"/>
        <c:lblAlgn val="ctr"/>
        <c:lblOffset val="100"/>
        <c:noMultiLvlLbl val="0"/>
      </c:catAx>
      <c:valAx>
        <c:axId val="431626632"/>
        <c:scaling>
          <c:orientation val="minMax"/>
        </c:scaling>
        <c:delete val="1"/>
        <c:axPos val="b"/>
        <c:numFmt formatCode="General" sourceLinked="1"/>
        <c:majorTickMark val="out"/>
        <c:minorTickMark val="none"/>
        <c:tickLblPos val="nextTo"/>
        <c:crossAx val="431634472"/>
        <c:crosses val="autoZero"/>
        <c:crossBetween val="between"/>
      </c:valAx>
    </c:plotArea>
    <c:legend>
      <c:legendPos val="t"/>
      <c:layout/>
      <c:overlay val="0"/>
      <c:txPr>
        <a:bodyPr/>
        <a:lstStyle/>
        <a:p>
          <a:pPr>
            <a:defRPr lang="en-US" sz="2000" b="1"/>
          </a:pPr>
          <a:endParaRPr lang="id-ID"/>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JENIS KELAMIN</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0.20083333333333367"/>
                  <c:y val="2.1156313794109097E-2"/>
                </c:manualLayout>
              </c:layout>
              <c:tx>
                <c:rich>
                  <a:bodyPr/>
                  <a:lstStyle/>
                  <a:p>
                    <a:r>
                      <a:rPr lang="en-US" sz="2400" b="1">
                        <a:solidFill>
                          <a:schemeClr val="bg1"/>
                        </a:solidFill>
                      </a:rPr>
                      <a:t>Laki-laki
28</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1157950568678915"/>
                  <c:y val="-8.1237605715952246E-2"/>
                </c:manualLayout>
              </c:layout>
              <c:tx>
                <c:rich>
                  <a:bodyPr/>
                  <a:lstStyle/>
                  <a:p>
                    <a:r>
                      <a:rPr lang="en-US" sz="2400" b="1">
                        <a:solidFill>
                          <a:schemeClr val="bg1"/>
                        </a:solidFill>
                      </a:rPr>
                      <a:t>Perempuan
36</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sz="2400" b="1">
                    <a:solidFill>
                      <a:schemeClr val="bg1"/>
                    </a:solidFill>
                  </a:defRPr>
                </a:pPr>
                <a:endParaRPr lang="id-ID"/>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Sheet1!$B$78:$B$79</c:f>
              <c:strCache>
                <c:ptCount val="2"/>
                <c:pt idx="0">
                  <c:v>Laki-laki</c:v>
                </c:pt>
                <c:pt idx="1">
                  <c:v>Perempuan</c:v>
                </c:pt>
              </c:strCache>
            </c:strRef>
          </c:cat>
          <c:val>
            <c:numRef>
              <c:f>Sheet1!$C$78:$C$79</c:f>
              <c:numCache>
                <c:formatCode>General</c:formatCode>
                <c:ptCount val="2"/>
                <c:pt idx="0">
                  <c:v>28</c:v>
                </c:pt>
                <c:pt idx="1">
                  <c:v>36</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bar"/>
        <c:grouping val="clustered"/>
        <c:varyColors val="0"/>
        <c:ser>
          <c:idx val="0"/>
          <c:order val="0"/>
          <c:tx>
            <c:strRef>
              <c:f>Sheet1!$C$99:$C$100</c:f>
              <c:strCache>
                <c:ptCount val="1"/>
                <c:pt idx="0">
                  <c:v>KELOMPOK USIA Jumlah</c:v>
                </c:pt>
              </c:strCache>
            </c:strRef>
          </c:tx>
          <c:invertIfNegative val="0"/>
          <c:dLbls>
            <c:spPr>
              <a:noFill/>
              <a:ln>
                <a:noFill/>
              </a:ln>
              <a:effectLst/>
            </c:spPr>
            <c:txPr>
              <a:bodyPr/>
              <a:lstStyle/>
              <a:p>
                <a:pPr>
                  <a:defRPr lang="en-US" sz="20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Sheet1!$B$101:$B$103</c:f>
              <c:strCache>
                <c:ptCount val="3"/>
                <c:pt idx="0">
                  <c:v>0 s/d 5 Tahun</c:v>
                </c:pt>
                <c:pt idx="1">
                  <c:v>6 s/d 16 Tahun</c:v>
                </c:pt>
                <c:pt idx="2">
                  <c:v>tdk terdata</c:v>
                </c:pt>
              </c:strCache>
            </c:strRef>
          </c:cat>
          <c:val>
            <c:numRef>
              <c:f>Sheet1!$C$101:$C$103</c:f>
              <c:numCache>
                <c:formatCode>General</c:formatCode>
                <c:ptCount val="3"/>
                <c:pt idx="0">
                  <c:v>24</c:v>
                </c:pt>
                <c:pt idx="1">
                  <c:v>35</c:v>
                </c:pt>
                <c:pt idx="2">
                  <c:v>5</c:v>
                </c:pt>
              </c:numCache>
            </c:numRef>
          </c:val>
        </c:ser>
        <c:dLbls>
          <c:showLegendKey val="0"/>
          <c:showVal val="1"/>
          <c:showCatName val="0"/>
          <c:showSerName val="0"/>
          <c:showPercent val="0"/>
          <c:showBubbleSize val="0"/>
        </c:dLbls>
        <c:gapWidth val="75"/>
        <c:axId val="431624672"/>
        <c:axId val="431635256"/>
      </c:barChart>
      <c:catAx>
        <c:axId val="431624672"/>
        <c:scaling>
          <c:orientation val="minMax"/>
        </c:scaling>
        <c:delete val="0"/>
        <c:axPos val="l"/>
        <c:numFmt formatCode="General" sourceLinked="0"/>
        <c:majorTickMark val="none"/>
        <c:minorTickMark val="none"/>
        <c:tickLblPos val="nextTo"/>
        <c:txPr>
          <a:bodyPr/>
          <a:lstStyle/>
          <a:p>
            <a:pPr>
              <a:defRPr lang="en-US" sz="2000" b="1"/>
            </a:pPr>
            <a:endParaRPr lang="id-ID"/>
          </a:p>
        </c:txPr>
        <c:crossAx val="431635256"/>
        <c:crosses val="autoZero"/>
        <c:auto val="1"/>
        <c:lblAlgn val="ctr"/>
        <c:lblOffset val="100"/>
        <c:noMultiLvlLbl val="0"/>
      </c:catAx>
      <c:valAx>
        <c:axId val="431635256"/>
        <c:scaling>
          <c:orientation val="minMax"/>
        </c:scaling>
        <c:delete val="0"/>
        <c:axPos val="b"/>
        <c:numFmt formatCode="General" sourceLinked="1"/>
        <c:majorTickMark val="none"/>
        <c:minorTickMark val="none"/>
        <c:tickLblPos val="nextTo"/>
        <c:txPr>
          <a:bodyPr/>
          <a:lstStyle/>
          <a:p>
            <a:pPr>
              <a:defRPr lang="en-US" sz="2000" b="1"/>
            </a:pPr>
            <a:endParaRPr lang="id-ID"/>
          </a:p>
        </c:txPr>
        <c:crossAx val="43162467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DATA</a:t>
            </a:r>
            <a:r>
              <a:rPr lang="en-US" baseline="0"/>
              <a:t> PER-KECAMATAN</a:t>
            </a:r>
          </a:p>
        </c:rich>
      </c:tx>
      <c:layout/>
      <c:overlay val="0"/>
    </c:title>
    <c:autoTitleDeleted val="0"/>
    <c:plotArea>
      <c:layout/>
      <c:lineChart>
        <c:grouping val="standard"/>
        <c:varyColors val="0"/>
        <c:ser>
          <c:idx val="0"/>
          <c:order val="0"/>
          <c:tx>
            <c:strRef>
              <c:f>Sheet1!$C$122</c:f>
              <c:strCache>
                <c:ptCount val="1"/>
                <c:pt idx="0">
                  <c:v>Jumlah</c:v>
                </c:pt>
              </c:strCache>
            </c:strRef>
          </c:tx>
          <c:marker>
            <c:symbol val="none"/>
          </c:marker>
          <c:dLbls>
            <c:dLbl>
              <c:idx val="0"/>
              <c:layout>
                <c:manualLayout>
                  <c:x val="-1.9444444444444441E-2"/>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22222222222247E-2"/>
                  <c:y val="9.25925925925927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777777777777832E-2"/>
                  <c:y val="-1.38888888888889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222222222222202E-2"/>
                  <c:y val="1.85185185185185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77777777777832E-2"/>
                  <c:y val="-1.38888888888889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0555555555555575E-2"/>
                  <c:y val="1.38888888888889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5000000000000001E-2"/>
                  <c:y val="-2.77777777777778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75994215473608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6030368763557583E-2"/>
                  <c:y val="4.645760743321724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6030596500817012E-2"/>
                  <c:y val="-2.7874564459930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024584237165591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1814895155459127E-2"/>
                  <c:y val="4.645760743321724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603036876355752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313810556760665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603036876355752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892263195950828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6030368763557521E-2"/>
                  <c:y val="-3.25203252032520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6030368763557521E-2"/>
                  <c:y val="9.29152148664343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6030368763557521E-2"/>
                  <c:y val="-2.32288037166085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6030368763557625E-2"/>
                  <c:y val="4.645760743321724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2.8922859696767812E-2"/>
                  <c:y val="-2.7874564459930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3138333304866181E-2"/>
                  <c:y val="-3.25203252032520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6030368763557521E-2"/>
                  <c:y val="1.39372822299651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3138105567606652E-2"/>
                  <c:y val="-2.322880371660859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000" b="1"/>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Sheet1!$B$123:$B$146</c:f>
              <c:strCache>
                <c:ptCount val="24"/>
                <c:pt idx="0">
                  <c:v>Balaraja</c:v>
                </c:pt>
                <c:pt idx="1">
                  <c:v>Benda</c:v>
                </c:pt>
                <c:pt idx="2">
                  <c:v>Cibodas</c:v>
                </c:pt>
                <c:pt idx="3">
                  <c:v>Cileduk</c:v>
                </c:pt>
                <c:pt idx="4">
                  <c:v>Cipondoh</c:v>
                </c:pt>
                <c:pt idx="5">
                  <c:v>Ciputat</c:v>
                </c:pt>
                <c:pt idx="6">
                  <c:v>Curug</c:v>
                </c:pt>
                <c:pt idx="7">
                  <c:v>Jati Uwung</c:v>
                </c:pt>
                <c:pt idx="8">
                  <c:v>Karang Mulya</c:v>
                </c:pt>
                <c:pt idx="9">
                  <c:v>Karawaci</c:v>
                </c:pt>
                <c:pt idx="10">
                  <c:v>Klapa dua</c:v>
                </c:pt>
                <c:pt idx="11">
                  <c:v>Kosambi</c:v>
                </c:pt>
                <c:pt idx="12">
                  <c:v>Kresek</c:v>
                </c:pt>
                <c:pt idx="13">
                  <c:v>Mekar Baru</c:v>
                </c:pt>
                <c:pt idx="14">
                  <c:v>Negla sari</c:v>
                </c:pt>
                <c:pt idx="15">
                  <c:v>Pamulang</c:v>
                </c:pt>
                <c:pt idx="16">
                  <c:v>Pasar Kemis</c:v>
                </c:pt>
                <c:pt idx="17">
                  <c:v>Pinang</c:v>
                </c:pt>
                <c:pt idx="18">
                  <c:v>Rajeg</c:v>
                </c:pt>
                <c:pt idx="19">
                  <c:v>Sangiang</c:v>
                </c:pt>
                <c:pt idx="20">
                  <c:v>Sepatan Timur</c:v>
                </c:pt>
                <c:pt idx="21">
                  <c:v>Serpong</c:v>
                </c:pt>
                <c:pt idx="22">
                  <c:v>Tangerang</c:v>
                </c:pt>
                <c:pt idx="23">
                  <c:v>Teluk Naga</c:v>
                </c:pt>
              </c:strCache>
            </c:strRef>
          </c:cat>
          <c:val>
            <c:numRef>
              <c:f>Sheet1!$C$123:$C$146</c:f>
              <c:numCache>
                <c:formatCode>General</c:formatCode>
                <c:ptCount val="24"/>
                <c:pt idx="0">
                  <c:v>2</c:v>
                </c:pt>
                <c:pt idx="1">
                  <c:v>1</c:v>
                </c:pt>
                <c:pt idx="2">
                  <c:v>4</c:v>
                </c:pt>
                <c:pt idx="3">
                  <c:v>3</c:v>
                </c:pt>
                <c:pt idx="4">
                  <c:v>4</c:v>
                </c:pt>
                <c:pt idx="5">
                  <c:v>1</c:v>
                </c:pt>
                <c:pt idx="6">
                  <c:v>4</c:v>
                </c:pt>
                <c:pt idx="7">
                  <c:v>1</c:v>
                </c:pt>
                <c:pt idx="8">
                  <c:v>1</c:v>
                </c:pt>
                <c:pt idx="9">
                  <c:v>6</c:v>
                </c:pt>
                <c:pt idx="10">
                  <c:v>4</c:v>
                </c:pt>
                <c:pt idx="11">
                  <c:v>1</c:v>
                </c:pt>
                <c:pt idx="12">
                  <c:v>1</c:v>
                </c:pt>
                <c:pt idx="13">
                  <c:v>1</c:v>
                </c:pt>
                <c:pt idx="14">
                  <c:v>1</c:v>
                </c:pt>
                <c:pt idx="15">
                  <c:v>1</c:v>
                </c:pt>
                <c:pt idx="16">
                  <c:v>4</c:v>
                </c:pt>
                <c:pt idx="17">
                  <c:v>2</c:v>
                </c:pt>
                <c:pt idx="18">
                  <c:v>4</c:v>
                </c:pt>
                <c:pt idx="19">
                  <c:v>1</c:v>
                </c:pt>
                <c:pt idx="20">
                  <c:v>6</c:v>
                </c:pt>
                <c:pt idx="21">
                  <c:v>2</c:v>
                </c:pt>
                <c:pt idx="22">
                  <c:v>1</c:v>
                </c:pt>
                <c:pt idx="23">
                  <c:v>3</c:v>
                </c:pt>
              </c:numCache>
            </c:numRef>
          </c:val>
          <c:smooth val="0"/>
        </c:ser>
        <c:dLbls>
          <c:showLegendKey val="0"/>
          <c:showVal val="1"/>
          <c:showCatName val="0"/>
          <c:showSerName val="0"/>
          <c:showPercent val="0"/>
          <c:showBubbleSize val="0"/>
        </c:dLbls>
        <c:smooth val="0"/>
        <c:axId val="431626240"/>
        <c:axId val="431630552"/>
      </c:lineChart>
      <c:catAx>
        <c:axId val="431626240"/>
        <c:scaling>
          <c:orientation val="minMax"/>
        </c:scaling>
        <c:delete val="0"/>
        <c:axPos val="b"/>
        <c:numFmt formatCode="General" sourceLinked="0"/>
        <c:majorTickMark val="none"/>
        <c:minorTickMark val="none"/>
        <c:tickLblPos val="nextTo"/>
        <c:txPr>
          <a:bodyPr/>
          <a:lstStyle/>
          <a:p>
            <a:pPr>
              <a:defRPr lang="en-US" sz="2000" b="1"/>
            </a:pPr>
            <a:endParaRPr lang="id-ID"/>
          </a:p>
        </c:txPr>
        <c:crossAx val="431630552"/>
        <c:crosses val="autoZero"/>
        <c:auto val="1"/>
        <c:lblAlgn val="ctr"/>
        <c:lblOffset val="100"/>
        <c:noMultiLvlLbl val="0"/>
      </c:catAx>
      <c:valAx>
        <c:axId val="431630552"/>
        <c:scaling>
          <c:orientation val="minMax"/>
        </c:scaling>
        <c:delete val="1"/>
        <c:axPos val="l"/>
        <c:numFmt formatCode="General" sourceLinked="1"/>
        <c:majorTickMark val="none"/>
        <c:minorTickMark val="none"/>
        <c:tickLblPos val="nextTo"/>
        <c:crossAx val="431626240"/>
        <c:crosses val="autoZero"/>
        <c:crossBetween val="between"/>
      </c:valAx>
    </c:plotArea>
    <c:legend>
      <c:legendPos val="t"/>
      <c:layout/>
      <c:overlay val="0"/>
      <c:txPr>
        <a:bodyPr/>
        <a:lstStyle/>
        <a:p>
          <a:pPr>
            <a:defRPr lang="en-US" sz="2000" b="1"/>
          </a:pPr>
          <a:endParaRPr lang="id-ID"/>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600"/>
            </a:pPr>
            <a:r>
              <a:rPr lang="en-US" sz="3600" dirty="0"/>
              <a:t>Data </a:t>
            </a:r>
            <a:r>
              <a:rPr lang="en-US" sz="3600" dirty="0" err="1" smtClean="0"/>
              <a:t>Terminasi</a:t>
            </a:r>
            <a:r>
              <a:rPr lang="id-ID" sz="3600" dirty="0" smtClean="0"/>
              <a:t> ODHA Anak</a:t>
            </a:r>
            <a:endParaRPr lang="id-ID" sz="3600" baseline="0" dirty="0" smtClean="0"/>
          </a:p>
          <a:p>
            <a:pPr>
              <a:defRPr lang="en-US" sz="3600"/>
            </a:pPr>
            <a:r>
              <a:rPr lang="en-US" sz="3600" dirty="0" err="1" smtClean="0"/>
              <a:t>Kabupaten</a:t>
            </a:r>
            <a:r>
              <a:rPr lang="id-ID" sz="3600" dirty="0" smtClean="0"/>
              <a:t> Tangerang</a:t>
            </a:r>
            <a:endParaRPr lang="en-US" sz="3600" dirty="0"/>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Sheet1!$C$188:$C$189</c:f>
              <c:strCache>
                <c:ptCount val="1"/>
                <c:pt idx="0">
                  <c:v>Data Per -Kabupaten Jumlah</c:v>
                </c:pt>
              </c:strCache>
            </c:strRef>
          </c:tx>
          <c:invertIfNegative val="0"/>
          <c:dPt>
            <c:idx val="0"/>
            <c:invertIfNegative val="0"/>
            <c:bubble3D val="0"/>
            <c:spPr>
              <a:solidFill>
                <a:srgbClr val="00B050"/>
              </a:solidFill>
            </c:spPr>
          </c:dPt>
          <c:dPt>
            <c:idx val="1"/>
            <c:invertIfNegative val="0"/>
            <c:bubble3D val="0"/>
            <c:spPr>
              <a:solidFill>
                <a:schemeClr val="accent2">
                  <a:lumMod val="75000"/>
                </a:schemeClr>
              </a:solidFill>
            </c:spPr>
          </c:dPt>
          <c:dPt>
            <c:idx val="2"/>
            <c:invertIfNegative val="0"/>
            <c:bubble3D val="0"/>
            <c:spPr>
              <a:solidFill>
                <a:srgbClr val="FFFF00"/>
              </a:solidFill>
            </c:spPr>
          </c:dPt>
          <c:dLbls>
            <c:dLbl>
              <c:idx val="2"/>
              <c:layout>
                <c:manualLayout>
                  <c:x val="-8.7734117581355196E-17"/>
                  <c:y val="-6.30867059369849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8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Sheet1!$B$190:$B$192</c:f>
              <c:strCache>
                <c:ptCount val="3"/>
                <c:pt idx="0">
                  <c:v>Hidup</c:v>
                </c:pt>
                <c:pt idx="1">
                  <c:v>Mati</c:v>
                </c:pt>
                <c:pt idx="2">
                  <c:v>Pindah</c:v>
                </c:pt>
              </c:strCache>
            </c:strRef>
          </c:cat>
          <c:val>
            <c:numRef>
              <c:f>Sheet1!$C$190:$C$192</c:f>
              <c:numCache>
                <c:formatCode>General</c:formatCode>
                <c:ptCount val="3"/>
                <c:pt idx="0">
                  <c:v>27</c:v>
                </c:pt>
                <c:pt idx="1">
                  <c:v>5</c:v>
                </c:pt>
                <c:pt idx="2">
                  <c:v>0</c:v>
                </c:pt>
              </c:numCache>
            </c:numRef>
          </c:val>
        </c:ser>
        <c:dLbls>
          <c:showLegendKey val="0"/>
          <c:showVal val="1"/>
          <c:showCatName val="0"/>
          <c:showSerName val="0"/>
          <c:showPercent val="0"/>
          <c:showBubbleSize val="0"/>
        </c:dLbls>
        <c:gapWidth val="150"/>
        <c:shape val="cone"/>
        <c:axId val="431627024"/>
        <c:axId val="431635648"/>
        <c:axId val="391843464"/>
      </c:bar3DChart>
      <c:catAx>
        <c:axId val="431627024"/>
        <c:scaling>
          <c:orientation val="minMax"/>
        </c:scaling>
        <c:delete val="0"/>
        <c:axPos val="b"/>
        <c:numFmt formatCode="General" sourceLinked="0"/>
        <c:majorTickMark val="none"/>
        <c:minorTickMark val="none"/>
        <c:tickLblPos val="nextTo"/>
        <c:txPr>
          <a:bodyPr/>
          <a:lstStyle/>
          <a:p>
            <a:pPr>
              <a:defRPr lang="en-US" sz="2400" b="1"/>
            </a:pPr>
            <a:endParaRPr lang="id-ID"/>
          </a:p>
        </c:txPr>
        <c:crossAx val="431635648"/>
        <c:crosses val="autoZero"/>
        <c:auto val="1"/>
        <c:lblAlgn val="ctr"/>
        <c:lblOffset val="100"/>
        <c:noMultiLvlLbl val="0"/>
      </c:catAx>
      <c:valAx>
        <c:axId val="431635648"/>
        <c:scaling>
          <c:orientation val="minMax"/>
        </c:scaling>
        <c:delete val="1"/>
        <c:axPos val="l"/>
        <c:numFmt formatCode="General" sourceLinked="1"/>
        <c:majorTickMark val="out"/>
        <c:minorTickMark val="none"/>
        <c:tickLblPos val="nextTo"/>
        <c:crossAx val="431627024"/>
        <c:crosses val="autoZero"/>
        <c:crossBetween val="between"/>
      </c:valAx>
      <c:serAx>
        <c:axId val="391843464"/>
        <c:scaling>
          <c:orientation val="minMax"/>
        </c:scaling>
        <c:delete val="1"/>
        <c:axPos val="b"/>
        <c:majorTickMark val="none"/>
        <c:minorTickMark val="none"/>
        <c:tickLblPos val="nextTo"/>
        <c:crossAx val="431635648"/>
        <c:crosses val="autoZero"/>
      </c:ser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4000" b="1" i="0" u="none" strike="noStrike" kern="1200" spc="0" baseline="0">
                <a:solidFill>
                  <a:schemeClr val="tx1"/>
                </a:solidFill>
                <a:latin typeface="+mn-lt"/>
                <a:ea typeface="+mn-ea"/>
                <a:cs typeface="+mn-cs"/>
              </a:defRPr>
            </a:pPr>
            <a:r>
              <a:rPr lang="en-US" sz="3200" b="1" dirty="0" err="1">
                <a:solidFill>
                  <a:schemeClr val="tx1"/>
                </a:solidFill>
              </a:rPr>
              <a:t>Capaian</a:t>
            </a:r>
            <a:r>
              <a:rPr lang="en-US" sz="3200" b="1" dirty="0">
                <a:solidFill>
                  <a:schemeClr val="tx1"/>
                </a:solidFill>
              </a:rPr>
              <a:t> </a:t>
            </a:r>
            <a:r>
              <a:rPr lang="en-US" sz="3200" b="1" dirty="0" err="1" smtClean="0">
                <a:solidFill>
                  <a:schemeClr val="tx1"/>
                </a:solidFill>
              </a:rPr>
              <a:t>Pendampingan</a:t>
            </a:r>
            <a:r>
              <a:rPr lang="en-US" sz="3200" b="1" dirty="0" smtClean="0">
                <a:solidFill>
                  <a:schemeClr val="tx1"/>
                </a:solidFill>
              </a:rPr>
              <a:t> </a:t>
            </a:r>
            <a:r>
              <a:rPr lang="en-US" sz="3200" b="1" dirty="0" err="1" smtClean="0">
                <a:solidFill>
                  <a:schemeClr val="tx1"/>
                </a:solidFill>
              </a:rPr>
              <a:t>Fase</a:t>
            </a:r>
            <a:r>
              <a:rPr lang="en-US" sz="3200" b="1" dirty="0" smtClean="0">
                <a:solidFill>
                  <a:schemeClr val="tx1"/>
                </a:solidFill>
              </a:rPr>
              <a:t> </a:t>
            </a:r>
            <a:r>
              <a:rPr lang="en-US" sz="3200" b="1" dirty="0">
                <a:solidFill>
                  <a:schemeClr val="tx1"/>
                </a:solidFill>
              </a:rPr>
              <a:t>II </a:t>
            </a:r>
            <a:r>
              <a:rPr lang="en-US" sz="3200" b="1" dirty="0" err="1" smtClean="0">
                <a:solidFill>
                  <a:schemeClr val="tx1"/>
                </a:solidFill>
              </a:rPr>
              <a:t>Kab</a:t>
            </a:r>
            <a:r>
              <a:rPr lang="en-US" sz="3200" b="1" dirty="0" smtClean="0">
                <a:solidFill>
                  <a:schemeClr val="tx1"/>
                </a:solidFill>
              </a:rPr>
              <a:t>.</a:t>
            </a:r>
            <a:r>
              <a:rPr lang="en-US" sz="3200" b="1" baseline="0" dirty="0" smtClean="0">
                <a:solidFill>
                  <a:schemeClr val="tx1"/>
                </a:solidFill>
              </a:rPr>
              <a:t> </a:t>
            </a:r>
            <a:r>
              <a:rPr lang="en-US" sz="3200" b="1" dirty="0" err="1" smtClean="0">
                <a:solidFill>
                  <a:schemeClr val="tx1"/>
                </a:solidFill>
              </a:rPr>
              <a:t>Tangerang</a:t>
            </a:r>
            <a:r>
              <a:rPr lang="en-US" sz="3200" b="1" dirty="0" smtClean="0">
                <a:solidFill>
                  <a:schemeClr val="tx1"/>
                </a:solidFill>
              </a:rPr>
              <a:t> </a:t>
            </a:r>
          </a:p>
          <a:p>
            <a:pPr>
              <a:defRPr lang="en-US" sz="4000" b="1">
                <a:solidFill>
                  <a:schemeClr val="tx1"/>
                </a:solidFill>
              </a:defRPr>
            </a:pPr>
            <a:r>
              <a:rPr lang="en-US" sz="3200" b="1" dirty="0" smtClean="0">
                <a:solidFill>
                  <a:schemeClr val="tx1"/>
                </a:solidFill>
              </a:rPr>
              <a:t> </a:t>
            </a:r>
            <a:r>
              <a:rPr lang="en-US" sz="3200" b="1" dirty="0" err="1" smtClean="0">
                <a:solidFill>
                  <a:schemeClr val="tx1"/>
                </a:solidFill>
              </a:rPr>
              <a:t>Tahun</a:t>
            </a:r>
            <a:r>
              <a:rPr lang="en-US" sz="3200" b="1" baseline="0" dirty="0" smtClean="0">
                <a:solidFill>
                  <a:schemeClr val="tx1"/>
                </a:solidFill>
              </a:rPr>
              <a:t> </a:t>
            </a:r>
            <a:r>
              <a:rPr lang="en-US" sz="3200" b="1" dirty="0" smtClean="0">
                <a:solidFill>
                  <a:schemeClr val="tx1"/>
                </a:solidFill>
              </a:rPr>
              <a:t>2013 </a:t>
            </a:r>
            <a:r>
              <a:rPr lang="en-US" sz="3200" b="1" dirty="0">
                <a:solidFill>
                  <a:schemeClr val="tx1"/>
                </a:solidFill>
              </a:rPr>
              <a:t>Semester I</a:t>
            </a:r>
          </a:p>
        </c:rich>
      </c:tx>
      <c:layout>
        <c:manualLayout>
          <c:xMode val="edge"/>
          <c:yMode val="edge"/>
          <c:x val="0.14127745619087254"/>
          <c:y val="1.5641855696799257E-2"/>
        </c:manualLayout>
      </c:layout>
      <c:overlay val="0"/>
      <c:spPr>
        <a:noFill/>
        <a:ln>
          <a:noFill/>
        </a:ln>
        <a:effectLst/>
      </c:spPr>
      <c:txPr>
        <a:bodyPr rot="0" spcFirstLastPara="1" vertOverflow="ellipsis" vert="horz" wrap="square" anchor="ctr" anchorCtr="1"/>
        <a:lstStyle/>
        <a:p>
          <a:pPr>
            <a:defRPr lang="en-US" sz="4000" b="1" i="0" u="none" strike="noStrike" kern="1200" spc="0" baseline="0">
              <a:solidFill>
                <a:schemeClr val="tx1"/>
              </a:solidFill>
              <a:latin typeface="+mn-lt"/>
              <a:ea typeface="+mn-ea"/>
              <a:cs typeface="+mn-cs"/>
            </a:defRPr>
          </a:pPr>
          <a:endParaRPr lang="id-ID"/>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263370207160695E-2"/>
          <c:y val="0.26959754398232716"/>
          <c:w val="0.8995634906155795"/>
          <c:h val="0.72062629620717356"/>
        </c:manualLayout>
      </c:layout>
      <c:bar3DChart>
        <c:barDir val="bar"/>
        <c:grouping val="clustered"/>
        <c:varyColors val="0"/>
        <c:ser>
          <c:idx val="0"/>
          <c:order val="0"/>
          <c:tx>
            <c:strRef>
              <c:f>Sheet1!$L$11:$L$12</c:f>
              <c:strCache>
                <c:ptCount val="2"/>
                <c:pt idx="0">
                  <c:v>Capaian pendampingan fase II Kab. Tangerang th 2013</c:v>
                </c:pt>
                <c:pt idx="1">
                  <c:v>Semester I</c:v>
                </c:pt>
              </c:strCache>
            </c:strRef>
          </c:tx>
          <c:spPr>
            <a:solidFill>
              <a:schemeClr val="accent1"/>
            </a:solidFill>
            <a:ln>
              <a:noFill/>
            </a:ln>
            <a:effectLst/>
            <a:sp3d/>
          </c:spPr>
          <c:invertIfNegative val="0"/>
          <c:dPt>
            <c:idx val="0"/>
            <c:invertIfNegative val="0"/>
            <c:bubble3D val="0"/>
            <c:spPr>
              <a:solidFill>
                <a:schemeClr val="accent1">
                  <a:lumMod val="75000"/>
                </a:schemeClr>
              </a:solidFill>
              <a:ln>
                <a:noFill/>
              </a:ln>
              <a:effectLst/>
              <a:sp3d/>
            </c:spPr>
          </c:dPt>
          <c:dPt>
            <c:idx val="1"/>
            <c:invertIfNegative val="0"/>
            <c:bubble3D val="0"/>
            <c:spPr>
              <a:solidFill>
                <a:srgbClr val="FFC000"/>
              </a:solidFill>
              <a:ln>
                <a:noFill/>
              </a:ln>
              <a:effectLst/>
              <a:sp3d/>
            </c:spPr>
          </c:dPt>
          <c:dLbls>
            <c:dLbl>
              <c:idx val="0"/>
              <c:layout>
                <c:manualLayout>
                  <c:x val="2.8155340254238655E-2"/>
                  <c:y val="-2.34627835451990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021036140538287E-2"/>
                  <c:y val="-1.56418556967993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Sheet1!$K$13:$K$14</c:f>
              <c:strCache>
                <c:ptCount val="2"/>
                <c:pt idx="0">
                  <c:v>Target</c:v>
                </c:pt>
                <c:pt idx="1">
                  <c:v>Capaian</c:v>
                </c:pt>
              </c:strCache>
            </c:strRef>
          </c:cat>
          <c:val>
            <c:numRef>
              <c:f>Sheet1!$L$13:$L$14</c:f>
              <c:numCache>
                <c:formatCode>General</c:formatCode>
                <c:ptCount val="2"/>
                <c:pt idx="0">
                  <c:v>1068</c:v>
                </c:pt>
                <c:pt idx="1">
                  <c:v>946</c:v>
                </c:pt>
              </c:numCache>
            </c:numRef>
          </c:val>
        </c:ser>
        <c:dLbls>
          <c:showLegendKey val="0"/>
          <c:showVal val="1"/>
          <c:showCatName val="0"/>
          <c:showSerName val="0"/>
          <c:showPercent val="0"/>
          <c:showBubbleSize val="0"/>
        </c:dLbls>
        <c:gapWidth val="150"/>
        <c:shape val="box"/>
        <c:axId val="431636040"/>
        <c:axId val="431630944"/>
        <c:axId val="0"/>
        <c:extLst>
          <c:ext xmlns:c15="http://schemas.microsoft.com/office/drawing/2012/chart" uri="{02D57815-91ED-43cb-92C2-25804820EDAC}">
            <c15:filteredBarSeries>
              <c15:ser>
                <c:idx val="1"/>
                <c:order val="1"/>
                <c:tx>
                  <c:strRef>
                    <c:extLst>
                      <c:ext uri="{02D57815-91ED-43cb-92C2-25804820EDAC}">
                        <c15:formulaRef>
                          <c15:sqref>Sheet1!$M$11:$M$12</c15:sqref>
                        </c15:formulaRef>
                      </c:ext>
                    </c:extLst>
                    <c:strCache>
                      <c:ptCount val="2"/>
                      <c:pt idx="0">
                        <c:v>Capaian pendampingan fase II Kab. Tangerang th 2013</c:v>
                      </c:pt>
                      <c:pt idx="1">
                        <c:v>Semester I</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Sheet1!$K$13:$K$14</c15:sqref>
                        </c15:formulaRef>
                      </c:ext>
                    </c:extLst>
                    <c:strCache>
                      <c:ptCount val="2"/>
                      <c:pt idx="0">
                        <c:v>Target</c:v>
                      </c:pt>
                      <c:pt idx="1">
                        <c:v>Capaian</c:v>
                      </c:pt>
                    </c:strCache>
                  </c:strRef>
                </c:cat>
                <c:val>
                  <c:numRef>
                    <c:extLst>
                      <c:ext uri="{02D57815-91ED-43cb-92C2-25804820EDAC}">
                        <c15:formulaRef>
                          <c15:sqref>Sheet1!$M$13:$M$14</c15:sqref>
                        </c15:formulaRef>
                      </c:ext>
                    </c:extLst>
                    <c:numCache>
                      <c:formatCode>General</c:formatCode>
                      <c:ptCount val="2"/>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Sheet1!$N$11:$N$12</c15:sqref>
                        </c15:formulaRef>
                      </c:ext>
                    </c:extLst>
                    <c:strCache>
                      <c:ptCount val="2"/>
                      <c:pt idx="0">
                        <c:v>Capaian pendampingan fase II Kab. Tangerang th 2013</c:v>
                      </c:pt>
                      <c:pt idx="1">
                        <c:v>Semester I</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Sheet1!$K$13:$K$14</c15:sqref>
                        </c15:formulaRef>
                      </c:ext>
                    </c:extLst>
                    <c:strCache>
                      <c:ptCount val="2"/>
                      <c:pt idx="0">
                        <c:v>Target</c:v>
                      </c:pt>
                      <c:pt idx="1">
                        <c:v>Capaian</c:v>
                      </c:pt>
                    </c:strCache>
                  </c:strRef>
                </c:cat>
                <c:val>
                  <c:numRef>
                    <c:extLst xmlns:c15="http://schemas.microsoft.com/office/drawing/2012/chart">
                      <c:ext xmlns:c15="http://schemas.microsoft.com/office/drawing/2012/chart" uri="{02D57815-91ED-43cb-92C2-25804820EDAC}">
                        <c15:formulaRef>
                          <c15:sqref>Sheet1!$N$13:$N$14</c15:sqref>
                        </c15:formulaRef>
                      </c:ext>
                    </c:extLst>
                    <c:numCache>
                      <c:formatCode>General</c:formatCode>
                      <c:ptCount val="2"/>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Sheet1!$O$11:$O$12</c15:sqref>
                        </c15:formulaRef>
                      </c:ext>
                    </c:extLst>
                    <c:strCache>
                      <c:ptCount val="2"/>
                      <c:pt idx="0">
                        <c:v>Capaian pendampingan fase II Kab. Tangerang th 2013</c:v>
                      </c:pt>
                      <c:pt idx="1">
                        <c:v>Semester I</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Sheet1!$K$13:$K$14</c15:sqref>
                        </c15:formulaRef>
                      </c:ext>
                    </c:extLst>
                    <c:strCache>
                      <c:ptCount val="2"/>
                      <c:pt idx="0">
                        <c:v>Target</c:v>
                      </c:pt>
                      <c:pt idx="1">
                        <c:v>Capaian</c:v>
                      </c:pt>
                    </c:strCache>
                  </c:strRef>
                </c:cat>
                <c:val>
                  <c:numRef>
                    <c:extLst xmlns:c15="http://schemas.microsoft.com/office/drawing/2012/chart">
                      <c:ext xmlns:c15="http://schemas.microsoft.com/office/drawing/2012/chart" uri="{02D57815-91ED-43cb-92C2-25804820EDAC}">
                        <c15:formulaRef>
                          <c15:sqref>Sheet1!$O$13:$O$14</c15:sqref>
                        </c15:formulaRef>
                      </c:ext>
                    </c:extLst>
                    <c:numCache>
                      <c:formatCode>General</c:formatCode>
                      <c:ptCount val="2"/>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Sheet1!$P$11:$P$12</c15:sqref>
                        </c15:formulaRef>
                      </c:ext>
                    </c:extLst>
                    <c:strCache>
                      <c:ptCount val="2"/>
                      <c:pt idx="0">
                        <c:v>Capaian pendampingan fase II Kab. Tangerang th 2013</c:v>
                      </c:pt>
                      <c:pt idx="1">
                        <c:v>Semester I</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Sheet1!$K$13:$K$14</c15:sqref>
                        </c15:formulaRef>
                      </c:ext>
                    </c:extLst>
                    <c:strCache>
                      <c:ptCount val="2"/>
                      <c:pt idx="0">
                        <c:v>Target</c:v>
                      </c:pt>
                      <c:pt idx="1">
                        <c:v>Capaian</c:v>
                      </c:pt>
                    </c:strCache>
                  </c:strRef>
                </c:cat>
                <c:val>
                  <c:numRef>
                    <c:extLst xmlns:c15="http://schemas.microsoft.com/office/drawing/2012/chart">
                      <c:ext xmlns:c15="http://schemas.microsoft.com/office/drawing/2012/chart" uri="{02D57815-91ED-43cb-92C2-25804820EDAC}">
                        <c15:formulaRef>
                          <c15:sqref>Sheet1!$P$13:$P$14</c15:sqref>
                        </c15:formulaRef>
                      </c:ext>
                    </c:extLst>
                    <c:numCache>
                      <c:formatCode>General</c:formatCode>
                      <c:ptCount val="2"/>
                    </c:numCache>
                  </c:numRef>
                </c:val>
              </c15:ser>
            </c15:filteredBarSeries>
          </c:ext>
        </c:extLst>
      </c:bar3DChart>
      <c:catAx>
        <c:axId val="431636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id-ID"/>
          </a:p>
        </c:txPr>
        <c:crossAx val="431630944"/>
        <c:crosses val="autoZero"/>
        <c:auto val="1"/>
        <c:lblAlgn val="ctr"/>
        <c:lblOffset val="100"/>
        <c:noMultiLvlLbl val="0"/>
      </c:catAx>
      <c:valAx>
        <c:axId val="431630944"/>
        <c:scaling>
          <c:orientation val="minMax"/>
        </c:scaling>
        <c:delete val="1"/>
        <c:axPos val="b"/>
        <c:numFmt formatCode="General" sourceLinked="1"/>
        <c:majorTickMark val="none"/>
        <c:minorTickMark val="none"/>
        <c:tickLblPos val="nextTo"/>
        <c:crossAx val="431636040"/>
        <c:crosses val="autoZero"/>
        <c:crossBetween val="between"/>
      </c:valAx>
      <c:spPr>
        <a:noFill/>
        <a:ln>
          <a:noFill/>
        </a:ln>
        <a:effectLst/>
      </c:spPr>
    </c:plotArea>
    <c:legend>
      <c:legendPos val="t"/>
      <c:layout>
        <c:manualLayout>
          <c:xMode val="edge"/>
          <c:yMode val="edge"/>
          <c:x val="0.36155585966853732"/>
          <c:y val="0.22119539187236251"/>
          <c:w val="0.27688818828976186"/>
          <c:h val="7.2347585434784326E-2"/>
        </c:manualLayout>
      </c:layout>
      <c:overlay val="0"/>
      <c:spPr>
        <a:noFill/>
        <a:ln>
          <a:noFill/>
        </a:ln>
        <a:effectLst/>
      </c:spPr>
      <c:txPr>
        <a:bodyPr rot="0" spcFirstLastPara="1" vertOverflow="ellipsis" vert="horz" wrap="square" anchor="ctr" anchorCtr="1"/>
        <a:lstStyle/>
        <a:p>
          <a:pPr>
            <a:defRPr lang="en-US" sz="2400" b="1" i="0" u="none" strike="noStrike" kern="1200" baseline="0">
              <a:solidFill>
                <a:schemeClr val="tx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200" b="1" i="0" u="none" strike="noStrike" kern="1200" spc="0" baseline="0">
                <a:solidFill>
                  <a:schemeClr val="tx1"/>
                </a:solidFill>
                <a:latin typeface="+mn-lt"/>
                <a:ea typeface="+mn-ea"/>
                <a:cs typeface="+mn-cs"/>
              </a:defRPr>
            </a:pPr>
            <a:r>
              <a:rPr lang="en-US" sz="3200" b="1" dirty="0" err="1">
                <a:solidFill>
                  <a:schemeClr val="tx1"/>
                </a:solidFill>
              </a:rPr>
              <a:t>Capaian</a:t>
            </a:r>
            <a:r>
              <a:rPr lang="en-US" sz="3200" b="1" dirty="0">
                <a:solidFill>
                  <a:schemeClr val="tx1"/>
                </a:solidFill>
              </a:rPr>
              <a:t> </a:t>
            </a:r>
            <a:r>
              <a:rPr lang="en-US" sz="3200" b="1" dirty="0" err="1" smtClean="0">
                <a:solidFill>
                  <a:schemeClr val="tx1"/>
                </a:solidFill>
              </a:rPr>
              <a:t>Pendampingan</a:t>
            </a:r>
            <a:r>
              <a:rPr lang="en-US" sz="3200" b="1" dirty="0" smtClean="0">
                <a:solidFill>
                  <a:schemeClr val="tx1"/>
                </a:solidFill>
              </a:rPr>
              <a:t> </a:t>
            </a:r>
            <a:r>
              <a:rPr lang="en-US" sz="3200" b="1" dirty="0" err="1" smtClean="0">
                <a:solidFill>
                  <a:schemeClr val="tx1"/>
                </a:solidFill>
              </a:rPr>
              <a:t>Fase</a:t>
            </a:r>
            <a:r>
              <a:rPr lang="en-US" sz="3200" b="1" dirty="0" smtClean="0">
                <a:solidFill>
                  <a:schemeClr val="tx1"/>
                </a:solidFill>
              </a:rPr>
              <a:t> </a:t>
            </a:r>
            <a:r>
              <a:rPr lang="en-US" sz="3200" b="1" dirty="0">
                <a:solidFill>
                  <a:schemeClr val="tx1"/>
                </a:solidFill>
              </a:rPr>
              <a:t>II </a:t>
            </a:r>
            <a:r>
              <a:rPr lang="en-US" sz="3200" b="1" dirty="0" err="1">
                <a:solidFill>
                  <a:schemeClr val="tx1"/>
                </a:solidFill>
              </a:rPr>
              <a:t>Kab</a:t>
            </a:r>
            <a:r>
              <a:rPr lang="en-US" sz="3200" b="1" dirty="0">
                <a:solidFill>
                  <a:schemeClr val="tx1"/>
                </a:solidFill>
              </a:rPr>
              <a:t>. </a:t>
            </a:r>
            <a:r>
              <a:rPr lang="en-US" sz="3200" b="1" dirty="0" err="1" smtClean="0">
                <a:solidFill>
                  <a:schemeClr val="tx1"/>
                </a:solidFill>
              </a:rPr>
              <a:t>Tangerang</a:t>
            </a:r>
            <a:endParaRPr lang="en-US" sz="3200" b="1" dirty="0" smtClean="0">
              <a:solidFill>
                <a:schemeClr val="tx1"/>
              </a:solidFill>
            </a:endParaRPr>
          </a:p>
          <a:p>
            <a:pPr>
              <a:defRPr lang="en-US" sz="3200" b="1">
                <a:solidFill>
                  <a:schemeClr val="tx1"/>
                </a:solidFill>
              </a:defRPr>
            </a:pPr>
            <a:r>
              <a:rPr lang="en-US" sz="3200" b="1" dirty="0" err="1" smtClean="0">
                <a:solidFill>
                  <a:schemeClr val="tx1"/>
                </a:solidFill>
              </a:rPr>
              <a:t>Tahun</a:t>
            </a:r>
            <a:r>
              <a:rPr lang="en-US" sz="3200" b="1" dirty="0" smtClean="0">
                <a:solidFill>
                  <a:schemeClr val="tx1"/>
                </a:solidFill>
              </a:rPr>
              <a:t> </a:t>
            </a:r>
            <a:r>
              <a:rPr lang="en-US" sz="3200" b="1" dirty="0">
                <a:solidFill>
                  <a:schemeClr val="tx1"/>
                </a:solidFill>
              </a:rPr>
              <a:t>2013 Semester II</a:t>
            </a:r>
          </a:p>
        </c:rich>
      </c:tx>
      <c:layout/>
      <c:overlay val="0"/>
      <c:spPr>
        <a:noFill/>
        <a:ln>
          <a:noFill/>
        </a:ln>
        <a:effectLst/>
      </c:spPr>
      <c:txPr>
        <a:bodyPr rot="0" spcFirstLastPara="1" vertOverflow="ellipsis" vert="horz" wrap="square" anchor="ctr" anchorCtr="1"/>
        <a:lstStyle/>
        <a:p>
          <a:pPr>
            <a:defRPr lang="en-US" sz="3200" b="1" i="0" u="none" strike="noStrike" kern="1200" spc="0" baseline="0">
              <a:solidFill>
                <a:schemeClr val="tx1"/>
              </a:solidFill>
              <a:latin typeface="+mn-lt"/>
              <a:ea typeface="+mn-ea"/>
              <a:cs typeface="+mn-cs"/>
            </a:defRPr>
          </a:pPr>
          <a:endParaRPr lang="id-ID"/>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Sheet1!$L$16:$L$17</c:f>
              <c:strCache>
                <c:ptCount val="2"/>
                <c:pt idx="0">
                  <c:v>Capaian pendampingan fase II Kab. Tangerang th 2013</c:v>
                </c:pt>
                <c:pt idx="1">
                  <c:v>Semester II</c:v>
                </c:pt>
              </c:strCache>
            </c:strRef>
          </c:tx>
          <c:spPr>
            <a:solidFill>
              <a:schemeClr val="accent1"/>
            </a:solidFill>
            <a:ln>
              <a:noFill/>
            </a:ln>
            <a:effectLst/>
            <a:sp3d/>
          </c:spPr>
          <c:invertIfNegative val="0"/>
          <c:dPt>
            <c:idx val="0"/>
            <c:invertIfNegative val="0"/>
            <c:bubble3D val="0"/>
            <c:spPr>
              <a:solidFill>
                <a:schemeClr val="accent1">
                  <a:lumMod val="75000"/>
                </a:schemeClr>
              </a:solidFill>
              <a:ln>
                <a:noFill/>
              </a:ln>
              <a:effectLst/>
              <a:sp3d/>
            </c:spPr>
          </c:dPt>
          <c:dPt>
            <c:idx val="1"/>
            <c:invertIfNegative val="0"/>
            <c:bubble3D val="0"/>
            <c:spPr>
              <a:solidFill>
                <a:srgbClr val="FFC000"/>
              </a:solidFill>
              <a:ln>
                <a:noFill/>
              </a:ln>
              <a:effectLst/>
              <a:sp3d/>
            </c:spPr>
          </c:dPt>
          <c:dLbls>
            <c:dLbl>
              <c:idx val="0"/>
              <c:layout>
                <c:manualLayout>
                  <c:x val="2.237654402558608E-2"/>
                  <c:y val="-7.83178948901611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327161635820354E-2"/>
                  <c:y val="-2.610596496338704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Sheet1!$K$18:$K$19</c:f>
              <c:strCache>
                <c:ptCount val="2"/>
                <c:pt idx="0">
                  <c:v>Target</c:v>
                </c:pt>
                <c:pt idx="1">
                  <c:v>Capaian</c:v>
                </c:pt>
              </c:strCache>
            </c:strRef>
          </c:cat>
          <c:val>
            <c:numRef>
              <c:f>Sheet1!$L$18:$L$19</c:f>
              <c:numCache>
                <c:formatCode>General</c:formatCode>
                <c:ptCount val="2"/>
                <c:pt idx="0">
                  <c:v>1200</c:v>
                </c:pt>
                <c:pt idx="1">
                  <c:v>966</c:v>
                </c:pt>
              </c:numCache>
            </c:numRef>
          </c:val>
        </c:ser>
        <c:dLbls>
          <c:showLegendKey val="0"/>
          <c:showVal val="1"/>
          <c:showCatName val="0"/>
          <c:showSerName val="0"/>
          <c:showPercent val="0"/>
          <c:showBubbleSize val="0"/>
        </c:dLbls>
        <c:gapWidth val="150"/>
        <c:shape val="box"/>
        <c:axId val="431627416"/>
        <c:axId val="431631728"/>
        <c:axId val="0"/>
        <c:extLst>
          <c:ext xmlns:c15="http://schemas.microsoft.com/office/drawing/2012/chart" uri="{02D57815-91ED-43cb-92C2-25804820EDAC}">
            <c15:filteredBarSeries>
              <c15:ser>
                <c:idx val="1"/>
                <c:order val="1"/>
                <c:tx>
                  <c:strRef>
                    <c:extLst>
                      <c:ext uri="{02D57815-91ED-43cb-92C2-25804820EDAC}">
                        <c15:formulaRef>
                          <c15:sqref>Sheet1!$M$16:$M$17</c15:sqref>
                        </c15:formulaRef>
                      </c:ext>
                    </c:extLst>
                    <c:strCache>
                      <c:ptCount val="2"/>
                      <c:pt idx="0">
                        <c:v>Capaian pendampingan fase II Kab. Tangerang th 2013</c:v>
                      </c:pt>
                      <c:pt idx="1">
                        <c:v>Semester II</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Sheet1!$K$18:$K$19</c15:sqref>
                        </c15:formulaRef>
                      </c:ext>
                    </c:extLst>
                    <c:strCache>
                      <c:ptCount val="2"/>
                      <c:pt idx="0">
                        <c:v>Target</c:v>
                      </c:pt>
                      <c:pt idx="1">
                        <c:v>Capaian</c:v>
                      </c:pt>
                    </c:strCache>
                  </c:strRef>
                </c:cat>
                <c:val>
                  <c:numRef>
                    <c:extLst>
                      <c:ext uri="{02D57815-91ED-43cb-92C2-25804820EDAC}">
                        <c15:formulaRef>
                          <c15:sqref>Sheet1!$M$18:$M$19</c15:sqref>
                        </c15:formulaRef>
                      </c:ext>
                    </c:extLst>
                    <c:numCache>
                      <c:formatCode>General</c:formatCode>
                      <c:ptCount val="2"/>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Sheet1!$N$16:$N$17</c15:sqref>
                        </c15:formulaRef>
                      </c:ext>
                    </c:extLst>
                    <c:strCache>
                      <c:ptCount val="2"/>
                      <c:pt idx="0">
                        <c:v>Capaian pendampingan fase II Kab. Tangerang th 2013</c:v>
                      </c:pt>
                      <c:pt idx="1">
                        <c:v>Semester II</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Sheet1!$K$18:$K$19</c15:sqref>
                        </c15:formulaRef>
                      </c:ext>
                    </c:extLst>
                    <c:strCache>
                      <c:ptCount val="2"/>
                      <c:pt idx="0">
                        <c:v>Target</c:v>
                      </c:pt>
                      <c:pt idx="1">
                        <c:v>Capaian</c:v>
                      </c:pt>
                    </c:strCache>
                  </c:strRef>
                </c:cat>
                <c:val>
                  <c:numRef>
                    <c:extLst xmlns:c15="http://schemas.microsoft.com/office/drawing/2012/chart">
                      <c:ext xmlns:c15="http://schemas.microsoft.com/office/drawing/2012/chart" uri="{02D57815-91ED-43cb-92C2-25804820EDAC}">
                        <c15:formulaRef>
                          <c15:sqref>Sheet1!$N$18:$N$19</c15:sqref>
                        </c15:formulaRef>
                      </c:ext>
                    </c:extLst>
                    <c:numCache>
                      <c:formatCode>General</c:formatCode>
                      <c:ptCount val="2"/>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Sheet1!$O$16:$O$17</c15:sqref>
                        </c15:formulaRef>
                      </c:ext>
                    </c:extLst>
                    <c:strCache>
                      <c:ptCount val="2"/>
                      <c:pt idx="0">
                        <c:v>Capaian pendampingan fase II Kab. Tangerang th 2013</c:v>
                      </c:pt>
                      <c:pt idx="1">
                        <c:v>Semester II</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Sheet1!$K$18:$K$19</c15:sqref>
                        </c15:formulaRef>
                      </c:ext>
                    </c:extLst>
                    <c:strCache>
                      <c:ptCount val="2"/>
                      <c:pt idx="0">
                        <c:v>Target</c:v>
                      </c:pt>
                      <c:pt idx="1">
                        <c:v>Capaian</c:v>
                      </c:pt>
                    </c:strCache>
                  </c:strRef>
                </c:cat>
                <c:val>
                  <c:numRef>
                    <c:extLst xmlns:c15="http://schemas.microsoft.com/office/drawing/2012/chart">
                      <c:ext xmlns:c15="http://schemas.microsoft.com/office/drawing/2012/chart" uri="{02D57815-91ED-43cb-92C2-25804820EDAC}">
                        <c15:formulaRef>
                          <c15:sqref>Sheet1!$O$18:$O$19</c15:sqref>
                        </c15:formulaRef>
                      </c:ext>
                    </c:extLst>
                    <c:numCache>
                      <c:formatCode>General</c:formatCode>
                      <c:ptCount val="2"/>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Sheet1!$P$16:$P$17</c15:sqref>
                        </c15:formulaRef>
                      </c:ext>
                    </c:extLst>
                    <c:strCache>
                      <c:ptCount val="2"/>
                      <c:pt idx="0">
                        <c:v>Capaian pendampingan fase II Kab. Tangerang th 2013</c:v>
                      </c:pt>
                      <c:pt idx="1">
                        <c:v>Semester II</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Sheet1!$K$18:$K$19</c15:sqref>
                        </c15:formulaRef>
                      </c:ext>
                    </c:extLst>
                    <c:strCache>
                      <c:ptCount val="2"/>
                      <c:pt idx="0">
                        <c:v>Target</c:v>
                      </c:pt>
                      <c:pt idx="1">
                        <c:v>Capaian</c:v>
                      </c:pt>
                    </c:strCache>
                  </c:strRef>
                </c:cat>
                <c:val>
                  <c:numRef>
                    <c:extLst xmlns:c15="http://schemas.microsoft.com/office/drawing/2012/chart">
                      <c:ext xmlns:c15="http://schemas.microsoft.com/office/drawing/2012/chart" uri="{02D57815-91ED-43cb-92C2-25804820EDAC}">
                        <c15:formulaRef>
                          <c15:sqref>Sheet1!$P$18:$P$19</c15:sqref>
                        </c15:formulaRef>
                      </c:ext>
                    </c:extLst>
                    <c:numCache>
                      <c:formatCode>General</c:formatCode>
                      <c:ptCount val="2"/>
                    </c:numCache>
                  </c:numRef>
                </c:val>
              </c15:ser>
            </c15:filteredBarSeries>
          </c:ext>
        </c:extLst>
      </c:bar3DChart>
      <c:catAx>
        <c:axId val="431627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400" b="1" i="0" u="none" strike="noStrike" kern="1200" baseline="0">
                <a:solidFill>
                  <a:schemeClr val="tx1"/>
                </a:solidFill>
                <a:latin typeface="+mn-lt"/>
                <a:ea typeface="+mn-ea"/>
                <a:cs typeface="+mn-cs"/>
              </a:defRPr>
            </a:pPr>
            <a:endParaRPr lang="id-ID"/>
          </a:p>
        </c:txPr>
        <c:crossAx val="431631728"/>
        <c:crosses val="autoZero"/>
        <c:auto val="1"/>
        <c:lblAlgn val="ctr"/>
        <c:lblOffset val="100"/>
        <c:noMultiLvlLbl val="0"/>
      </c:catAx>
      <c:valAx>
        <c:axId val="431631728"/>
        <c:scaling>
          <c:orientation val="minMax"/>
        </c:scaling>
        <c:delete val="1"/>
        <c:axPos val="b"/>
        <c:numFmt formatCode="General" sourceLinked="1"/>
        <c:majorTickMark val="none"/>
        <c:minorTickMark val="none"/>
        <c:tickLblPos val="nextTo"/>
        <c:crossAx val="4316274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2400" b="1" i="0" u="none" strike="noStrike" kern="1200" baseline="0">
              <a:solidFill>
                <a:schemeClr val="tx1">
                  <a:lumMod val="65000"/>
                  <a:lumOff val="35000"/>
                </a:schemeClr>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Sheet1!$L$21:$L$22</c:f>
              <c:strCache>
                <c:ptCount val="2"/>
                <c:pt idx="0">
                  <c:v>Capaian pendampingan fase II Kab. Tangerang th 2014</c:v>
                </c:pt>
                <c:pt idx="1">
                  <c:v>Semester I</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dPt>
          <c:dPt>
            <c:idx val="1"/>
            <c:invertIfNegative val="0"/>
            <c:bubble3D val="0"/>
            <c:spPr>
              <a:solidFill>
                <a:srgbClr val="00B050"/>
              </a:solidFill>
              <a:ln>
                <a:noFill/>
              </a:ln>
              <a:effectLst/>
              <a:sp3d/>
            </c:spPr>
          </c:dPt>
          <c:cat>
            <c:strRef>
              <c:f>Sheet1!$K$23:$K$24</c:f>
              <c:strCache>
                <c:ptCount val="2"/>
                <c:pt idx="0">
                  <c:v>Target</c:v>
                </c:pt>
                <c:pt idx="1">
                  <c:v>Capaian  </c:v>
                </c:pt>
              </c:strCache>
            </c:strRef>
          </c:cat>
          <c:val>
            <c:numRef>
              <c:f>Sheet1!$L$23:$L$24</c:f>
              <c:numCache>
                <c:formatCode>General</c:formatCode>
                <c:ptCount val="2"/>
                <c:pt idx="0">
                  <c:v>1210</c:v>
                </c:pt>
                <c:pt idx="1">
                  <c:v>1185</c:v>
                </c:pt>
              </c:numCache>
            </c:numRef>
          </c:val>
        </c:ser>
        <c:dLbls>
          <c:showLegendKey val="0"/>
          <c:showVal val="0"/>
          <c:showCatName val="0"/>
          <c:showSerName val="0"/>
          <c:showPercent val="0"/>
          <c:showBubbleSize val="0"/>
        </c:dLbls>
        <c:gapWidth val="150"/>
        <c:shape val="box"/>
        <c:axId val="431631336"/>
        <c:axId val="431632120"/>
        <c:axId val="0"/>
        <c:extLst>
          <c:ext xmlns:c15="http://schemas.microsoft.com/office/drawing/2012/chart" uri="{02D57815-91ED-43cb-92C2-25804820EDAC}">
            <c15:filteredBarSeries>
              <c15:ser>
                <c:idx val="1"/>
                <c:order val="1"/>
                <c:tx>
                  <c:strRef>
                    <c:extLst>
                      <c:ext uri="{02D57815-91ED-43cb-92C2-25804820EDAC}">
                        <c15:formulaRef>
                          <c15:sqref>Sheet1!$M$21:$M$22</c15:sqref>
                        </c15:formulaRef>
                      </c:ext>
                    </c:extLst>
                    <c:strCache>
                      <c:ptCount val="2"/>
                      <c:pt idx="0">
                        <c:v>Capaian pendampingan fase II Kab. Tangerang th 2014</c:v>
                      </c:pt>
                      <c:pt idx="1">
                        <c:v>Semester I</c:v>
                      </c:pt>
                    </c:strCache>
                  </c:strRef>
                </c:tx>
                <c:spPr>
                  <a:solidFill>
                    <a:schemeClr val="accent2"/>
                  </a:solidFill>
                  <a:ln>
                    <a:noFill/>
                  </a:ln>
                  <a:effectLst/>
                  <a:sp3d/>
                </c:spPr>
                <c:invertIfNegative val="0"/>
                <c:cat>
                  <c:strRef>
                    <c:extLst>
                      <c:ext uri="{02D57815-91ED-43cb-92C2-25804820EDAC}">
                        <c15:formulaRef>
                          <c15:sqref>Sheet1!$K$23:$K$24</c15:sqref>
                        </c15:formulaRef>
                      </c:ext>
                    </c:extLst>
                    <c:strCache>
                      <c:ptCount val="2"/>
                      <c:pt idx="0">
                        <c:v>Target</c:v>
                      </c:pt>
                      <c:pt idx="1">
                        <c:v>Capaian  </c:v>
                      </c:pt>
                    </c:strCache>
                  </c:strRef>
                </c:cat>
                <c:val>
                  <c:numRef>
                    <c:extLst>
                      <c:ext uri="{02D57815-91ED-43cb-92C2-25804820EDAC}">
                        <c15:formulaRef>
                          <c15:sqref>Sheet1!$M$23:$M$24</c15:sqref>
                        </c15:formulaRef>
                      </c:ext>
                    </c:extLst>
                    <c:numCache>
                      <c:formatCode>General</c:formatCode>
                      <c:ptCount val="2"/>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Sheet1!$N$21:$N$22</c15:sqref>
                        </c15:formulaRef>
                      </c:ext>
                    </c:extLst>
                    <c:strCache>
                      <c:ptCount val="2"/>
                      <c:pt idx="0">
                        <c:v>Capaian pendampingan fase II Kab. Tangerang th 2014</c:v>
                      </c:pt>
                      <c:pt idx="1">
                        <c:v>Semester I</c:v>
                      </c:pt>
                    </c:strCache>
                  </c:strRef>
                </c:tx>
                <c:spPr>
                  <a:solidFill>
                    <a:schemeClr val="accent3"/>
                  </a:solidFill>
                  <a:ln>
                    <a:noFill/>
                  </a:ln>
                  <a:effectLst/>
                  <a:sp3d/>
                </c:spPr>
                <c:invertIfNegative val="0"/>
                <c:cat>
                  <c:strRef>
                    <c:extLst xmlns:c15="http://schemas.microsoft.com/office/drawing/2012/chart">
                      <c:ext xmlns:c15="http://schemas.microsoft.com/office/drawing/2012/chart" uri="{02D57815-91ED-43cb-92C2-25804820EDAC}">
                        <c15:formulaRef>
                          <c15:sqref>Sheet1!$K$23:$K$24</c15:sqref>
                        </c15:formulaRef>
                      </c:ext>
                    </c:extLst>
                    <c:strCache>
                      <c:ptCount val="2"/>
                      <c:pt idx="0">
                        <c:v>Target</c:v>
                      </c:pt>
                      <c:pt idx="1">
                        <c:v>Capaian  </c:v>
                      </c:pt>
                    </c:strCache>
                  </c:strRef>
                </c:cat>
                <c:val>
                  <c:numRef>
                    <c:extLst xmlns:c15="http://schemas.microsoft.com/office/drawing/2012/chart">
                      <c:ext xmlns:c15="http://schemas.microsoft.com/office/drawing/2012/chart" uri="{02D57815-91ED-43cb-92C2-25804820EDAC}">
                        <c15:formulaRef>
                          <c15:sqref>Sheet1!$N$23:$N$24</c15:sqref>
                        </c15:formulaRef>
                      </c:ext>
                    </c:extLst>
                    <c:numCache>
                      <c:formatCode>General</c:formatCode>
                      <c:ptCount val="2"/>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Sheet1!$O$21:$O$22</c15:sqref>
                        </c15:formulaRef>
                      </c:ext>
                    </c:extLst>
                    <c:strCache>
                      <c:ptCount val="2"/>
                      <c:pt idx="0">
                        <c:v>Capaian pendampingan fase II Kab. Tangerang th 2014</c:v>
                      </c:pt>
                      <c:pt idx="1">
                        <c:v>Semester I</c:v>
                      </c:pt>
                    </c:strCache>
                  </c:strRef>
                </c:tx>
                <c:spPr>
                  <a:solidFill>
                    <a:schemeClr val="accent4"/>
                  </a:solidFill>
                  <a:ln>
                    <a:noFill/>
                  </a:ln>
                  <a:effectLst/>
                  <a:sp3d/>
                </c:spPr>
                <c:invertIfNegative val="0"/>
                <c:cat>
                  <c:strRef>
                    <c:extLst xmlns:c15="http://schemas.microsoft.com/office/drawing/2012/chart">
                      <c:ext xmlns:c15="http://schemas.microsoft.com/office/drawing/2012/chart" uri="{02D57815-91ED-43cb-92C2-25804820EDAC}">
                        <c15:formulaRef>
                          <c15:sqref>Sheet1!$K$23:$K$24</c15:sqref>
                        </c15:formulaRef>
                      </c:ext>
                    </c:extLst>
                    <c:strCache>
                      <c:ptCount val="2"/>
                      <c:pt idx="0">
                        <c:v>Target</c:v>
                      </c:pt>
                      <c:pt idx="1">
                        <c:v>Capaian  </c:v>
                      </c:pt>
                    </c:strCache>
                  </c:strRef>
                </c:cat>
                <c:val>
                  <c:numRef>
                    <c:extLst xmlns:c15="http://schemas.microsoft.com/office/drawing/2012/chart">
                      <c:ext xmlns:c15="http://schemas.microsoft.com/office/drawing/2012/chart" uri="{02D57815-91ED-43cb-92C2-25804820EDAC}">
                        <c15:formulaRef>
                          <c15:sqref>Sheet1!$O$23:$O$24</c15:sqref>
                        </c15:formulaRef>
                      </c:ext>
                    </c:extLst>
                    <c:numCache>
                      <c:formatCode>General</c:formatCode>
                      <c:ptCount val="2"/>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Sheet1!$P$21:$P$22</c15:sqref>
                        </c15:formulaRef>
                      </c:ext>
                    </c:extLst>
                    <c:strCache>
                      <c:ptCount val="2"/>
                      <c:pt idx="0">
                        <c:v>Capaian pendampingan fase II Kab. Tangerang th 2014</c:v>
                      </c:pt>
                      <c:pt idx="1">
                        <c:v>Semester I</c:v>
                      </c:pt>
                    </c:strCache>
                  </c:strRef>
                </c:tx>
                <c:spPr>
                  <a:solidFill>
                    <a:schemeClr val="accent5"/>
                  </a:solidFill>
                  <a:ln>
                    <a:noFill/>
                  </a:ln>
                  <a:effectLst/>
                  <a:sp3d/>
                </c:spPr>
                <c:invertIfNegative val="0"/>
                <c:cat>
                  <c:strRef>
                    <c:extLst xmlns:c15="http://schemas.microsoft.com/office/drawing/2012/chart">
                      <c:ext xmlns:c15="http://schemas.microsoft.com/office/drawing/2012/chart" uri="{02D57815-91ED-43cb-92C2-25804820EDAC}">
                        <c15:formulaRef>
                          <c15:sqref>Sheet1!$K$23:$K$24</c15:sqref>
                        </c15:formulaRef>
                      </c:ext>
                    </c:extLst>
                    <c:strCache>
                      <c:ptCount val="2"/>
                      <c:pt idx="0">
                        <c:v>Target</c:v>
                      </c:pt>
                      <c:pt idx="1">
                        <c:v>Capaian  </c:v>
                      </c:pt>
                    </c:strCache>
                  </c:strRef>
                </c:cat>
                <c:val>
                  <c:numRef>
                    <c:extLst xmlns:c15="http://schemas.microsoft.com/office/drawing/2012/chart">
                      <c:ext xmlns:c15="http://schemas.microsoft.com/office/drawing/2012/chart" uri="{02D57815-91ED-43cb-92C2-25804820EDAC}">
                        <c15:formulaRef>
                          <c15:sqref>Sheet1!$P$23:$P$24</c15:sqref>
                        </c15:formulaRef>
                      </c:ext>
                    </c:extLst>
                    <c:numCache>
                      <c:formatCode>General</c:formatCode>
                      <c:ptCount val="2"/>
                    </c:numCache>
                  </c:numRef>
                </c:val>
              </c15:ser>
            </c15:filteredBarSeries>
          </c:ext>
        </c:extLst>
      </c:bar3DChart>
      <c:catAx>
        <c:axId val="431631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crossAx val="431632120"/>
        <c:crosses val="autoZero"/>
        <c:auto val="1"/>
        <c:lblAlgn val="ctr"/>
        <c:lblOffset val="100"/>
        <c:noMultiLvlLbl val="0"/>
      </c:catAx>
      <c:valAx>
        <c:axId val="431632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id-ID"/>
          </a:p>
        </c:txPr>
        <c:crossAx val="431631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2000" b="1" i="0" u="none" strike="noStrike" kern="1200" baseline="0">
                <a:solidFill>
                  <a:schemeClr val="tx1"/>
                </a:solidFill>
                <a:latin typeface="+mn-lt"/>
                <a:ea typeface="+mn-ea"/>
                <a:cs typeface="+mn-cs"/>
              </a:defRPr>
            </a:pPr>
            <a:endParaRPr lang="id-ID"/>
          </a:p>
        </c:txPr>
      </c:dTable>
      <c:spPr>
        <a:noFill/>
        <a:ln>
          <a:noFill/>
        </a:ln>
        <a:effectLst/>
      </c:spPr>
    </c:plotArea>
    <c:plotVisOnly val="1"/>
    <c:dispBlanksAs val="gap"/>
    <c:showDLblsOverMax val="0"/>
  </c:chart>
  <c:spPr>
    <a:noFill/>
    <a:ln>
      <a:noFill/>
    </a:ln>
    <a:effectLst/>
  </c:spPr>
  <c:txPr>
    <a:bodyPr/>
    <a:lstStyle/>
    <a:p>
      <a:pPr>
        <a:defRPr/>
      </a:pPr>
      <a:endParaRPr lang="id-ID"/>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Sheet1!$L$26:$L$27</c:f>
              <c:strCache>
                <c:ptCount val="2"/>
                <c:pt idx="0">
                  <c:v>Capaian pendampingan fase II Kab. Tangerang th 2014</c:v>
                </c:pt>
                <c:pt idx="1">
                  <c:v>Semester II</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dPt>
          <c:dPt>
            <c:idx val="1"/>
            <c:invertIfNegative val="0"/>
            <c:bubble3D val="0"/>
            <c:spPr>
              <a:solidFill>
                <a:srgbClr val="00B050"/>
              </a:solidFill>
              <a:ln>
                <a:noFill/>
              </a:ln>
              <a:effectLst/>
              <a:sp3d/>
            </c:spPr>
          </c:dPt>
          <c:cat>
            <c:strRef>
              <c:f>Sheet1!$K$28:$K$29</c:f>
              <c:strCache>
                <c:ptCount val="2"/>
                <c:pt idx="0">
                  <c:v>Target</c:v>
                </c:pt>
                <c:pt idx="1">
                  <c:v>Capaian  </c:v>
                </c:pt>
              </c:strCache>
            </c:strRef>
          </c:cat>
          <c:val>
            <c:numRef>
              <c:f>Sheet1!$L$28:$L$29</c:f>
              <c:numCache>
                <c:formatCode>General</c:formatCode>
                <c:ptCount val="2"/>
                <c:pt idx="0">
                  <c:v>1320</c:v>
                </c:pt>
                <c:pt idx="1">
                  <c:v>1225</c:v>
                </c:pt>
              </c:numCache>
            </c:numRef>
          </c:val>
        </c:ser>
        <c:dLbls>
          <c:showLegendKey val="0"/>
          <c:showVal val="0"/>
          <c:showCatName val="0"/>
          <c:showSerName val="0"/>
          <c:showPercent val="0"/>
          <c:showBubbleSize val="0"/>
        </c:dLbls>
        <c:gapWidth val="150"/>
        <c:shape val="box"/>
        <c:axId val="431628200"/>
        <c:axId val="431624280"/>
        <c:axId val="0"/>
        <c:extLst>
          <c:ext xmlns:c15="http://schemas.microsoft.com/office/drawing/2012/chart" uri="{02D57815-91ED-43cb-92C2-25804820EDAC}">
            <c15:filteredBarSeries>
              <c15:ser>
                <c:idx val="1"/>
                <c:order val="1"/>
                <c:tx>
                  <c:strRef>
                    <c:extLst>
                      <c:ext uri="{02D57815-91ED-43cb-92C2-25804820EDAC}">
                        <c15:formulaRef>
                          <c15:sqref>Sheet1!$M$26:$M$27</c15:sqref>
                        </c15:formulaRef>
                      </c:ext>
                    </c:extLst>
                    <c:strCache>
                      <c:ptCount val="2"/>
                      <c:pt idx="0">
                        <c:v>Capaian pendampingan fase II Kab. Tangerang th 2014</c:v>
                      </c:pt>
                      <c:pt idx="1">
                        <c:v>Semester II</c:v>
                      </c:pt>
                    </c:strCache>
                  </c:strRef>
                </c:tx>
                <c:spPr>
                  <a:solidFill>
                    <a:schemeClr val="accent2"/>
                  </a:solidFill>
                  <a:ln>
                    <a:noFill/>
                  </a:ln>
                  <a:effectLst/>
                  <a:sp3d/>
                </c:spPr>
                <c:invertIfNegative val="0"/>
                <c:cat>
                  <c:strRef>
                    <c:extLst>
                      <c:ext uri="{02D57815-91ED-43cb-92C2-25804820EDAC}">
                        <c15:formulaRef>
                          <c15:sqref>Sheet1!$K$28:$K$29</c15:sqref>
                        </c15:formulaRef>
                      </c:ext>
                    </c:extLst>
                    <c:strCache>
                      <c:ptCount val="2"/>
                      <c:pt idx="0">
                        <c:v>Target</c:v>
                      </c:pt>
                      <c:pt idx="1">
                        <c:v>Capaian  </c:v>
                      </c:pt>
                    </c:strCache>
                  </c:strRef>
                </c:cat>
                <c:val>
                  <c:numRef>
                    <c:extLst>
                      <c:ext uri="{02D57815-91ED-43cb-92C2-25804820EDAC}">
                        <c15:formulaRef>
                          <c15:sqref>Sheet1!$M$28:$M$29</c15:sqref>
                        </c15:formulaRef>
                      </c:ext>
                    </c:extLst>
                    <c:numCache>
                      <c:formatCode>General</c:formatCode>
                      <c:ptCount val="2"/>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Sheet1!$N$26:$N$27</c15:sqref>
                        </c15:formulaRef>
                      </c:ext>
                    </c:extLst>
                    <c:strCache>
                      <c:ptCount val="2"/>
                      <c:pt idx="0">
                        <c:v>Capaian pendampingan fase II Kab. Tangerang th 2014</c:v>
                      </c:pt>
                      <c:pt idx="1">
                        <c:v>Semester II</c:v>
                      </c:pt>
                    </c:strCache>
                  </c:strRef>
                </c:tx>
                <c:spPr>
                  <a:solidFill>
                    <a:schemeClr val="accent3"/>
                  </a:solidFill>
                  <a:ln>
                    <a:noFill/>
                  </a:ln>
                  <a:effectLst/>
                  <a:sp3d/>
                </c:spPr>
                <c:invertIfNegative val="0"/>
                <c:cat>
                  <c:strRef>
                    <c:extLst xmlns:c15="http://schemas.microsoft.com/office/drawing/2012/chart">
                      <c:ext xmlns:c15="http://schemas.microsoft.com/office/drawing/2012/chart" uri="{02D57815-91ED-43cb-92C2-25804820EDAC}">
                        <c15:formulaRef>
                          <c15:sqref>Sheet1!$K$28:$K$29</c15:sqref>
                        </c15:formulaRef>
                      </c:ext>
                    </c:extLst>
                    <c:strCache>
                      <c:ptCount val="2"/>
                      <c:pt idx="0">
                        <c:v>Target</c:v>
                      </c:pt>
                      <c:pt idx="1">
                        <c:v>Capaian  </c:v>
                      </c:pt>
                    </c:strCache>
                  </c:strRef>
                </c:cat>
                <c:val>
                  <c:numRef>
                    <c:extLst xmlns:c15="http://schemas.microsoft.com/office/drawing/2012/chart">
                      <c:ext xmlns:c15="http://schemas.microsoft.com/office/drawing/2012/chart" uri="{02D57815-91ED-43cb-92C2-25804820EDAC}">
                        <c15:formulaRef>
                          <c15:sqref>Sheet1!$N$28:$N$29</c15:sqref>
                        </c15:formulaRef>
                      </c:ext>
                    </c:extLst>
                    <c:numCache>
                      <c:formatCode>General</c:formatCode>
                      <c:ptCount val="2"/>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Sheet1!$O$26:$O$27</c15:sqref>
                        </c15:formulaRef>
                      </c:ext>
                    </c:extLst>
                    <c:strCache>
                      <c:ptCount val="2"/>
                      <c:pt idx="0">
                        <c:v>Capaian pendampingan fase II Kab. Tangerang th 2014</c:v>
                      </c:pt>
                      <c:pt idx="1">
                        <c:v>Semester II</c:v>
                      </c:pt>
                    </c:strCache>
                  </c:strRef>
                </c:tx>
                <c:spPr>
                  <a:solidFill>
                    <a:schemeClr val="accent4"/>
                  </a:solidFill>
                  <a:ln>
                    <a:noFill/>
                  </a:ln>
                  <a:effectLst/>
                  <a:sp3d/>
                </c:spPr>
                <c:invertIfNegative val="0"/>
                <c:cat>
                  <c:strRef>
                    <c:extLst xmlns:c15="http://schemas.microsoft.com/office/drawing/2012/chart">
                      <c:ext xmlns:c15="http://schemas.microsoft.com/office/drawing/2012/chart" uri="{02D57815-91ED-43cb-92C2-25804820EDAC}">
                        <c15:formulaRef>
                          <c15:sqref>Sheet1!$K$28:$K$29</c15:sqref>
                        </c15:formulaRef>
                      </c:ext>
                    </c:extLst>
                    <c:strCache>
                      <c:ptCount val="2"/>
                      <c:pt idx="0">
                        <c:v>Target</c:v>
                      </c:pt>
                      <c:pt idx="1">
                        <c:v>Capaian  </c:v>
                      </c:pt>
                    </c:strCache>
                  </c:strRef>
                </c:cat>
                <c:val>
                  <c:numRef>
                    <c:extLst xmlns:c15="http://schemas.microsoft.com/office/drawing/2012/chart">
                      <c:ext xmlns:c15="http://schemas.microsoft.com/office/drawing/2012/chart" uri="{02D57815-91ED-43cb-92C2-25804820EDAC}">
                        <c15:formulaRef>
                          <c15:sqref>Sheet1!$O$28:$O$29</c15:sqref>
                        </c15:formulaRef>
                      </c:ext>
                    </c:extLst>
                    <c:numCache>
                      <c:formatCode>General</c:formatCode>
                      <c:ptCount val="2"/>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Sheet1!$P$26:$P$27</c15:sqref>
                        </c15:formulaRef>
                      </c:ext>
                    </c:extLst>
                    <c:strCache>
                      <c:ptCount val="2"/>
                      <c:pt idx="0">
                        <c:v>Capaian pendampingan fase II Kab. Tangerang th 2014</c:v>
                      </c:pt>
                      <c:pt idx="1">
                        <c:v>Semester II</c:v>
                      </c:pt>
                    </c:strCache>
                  </c:strRef>
                </c:tx>
                <c:spPr>
                  <a:solidFill>
                    <a:schemeClr val="accent5"/>
                  </a:solidFill>
                  <a:ln>
                    <a:noFill/>
                  </a:ln>
                  <a:effectLst/>
                  <a:sp3d/>
                </c:spPr>
                <c:invertIfNegative val="0"/>
                <c:cat>
                  <c:strRef>
                    <c:extLst xmlns:c15="http://schemas.microsoft.com/office/drawing/2012/chart">
                      <c:ext xmlns:c15="http://schemas.microsoft.com/office/drawing/2012/chart" uri="{02D57815-91ED-43cb-92C2-25804820EDAC}">
                        <c15:formulaRef>
                          <c15:sqref>Sheet1!$K$28:$K$29</c15:sqref>
                        </c15:formulaRef>
                      </c:ext>
                    </c:extLst>
                    <c:strCache>
                      <c:ptCount val="2"/>
                      <c:pt idx="0">
                        <c:v>Target</c:v>
                      </c:pt>
                      <c:pt idx="1">
                        <c:v>Capaian  </c:v>
                      </c:pt>
                    </c:strCache>
                  </c:strRef>
                </c:cat>
                <c:val>
                  <c:numRef>
                    <c:extLst xmlns:c15="http://schemas.microsoft.com/office/drawing/2012/chart">
                      <c:ext xmlns:c15="http://schemas.microsoft.com/office/drawing/2012/chart" uri="{02D57815-91ED-43cb-92C2-25804820EDAC}">
                        <c15:formulaRef>
                          <c15:sqref>Sheet1!$P$28:$P$29</c15:sqref>
                        </c15:formulaRef>
                      </c:ext>
                    </c:extLst>
                    <c:numCache>
                      <c:formatCode>General</c:formatCode>
                      <c:ptCount val="2"/>
                    </c:numCache>
                  </c:numRef>
                </c:val>
              </c15:ser>
            </c15:filteredBarSeries>
          </c:ext>
        </c:extLst>
      </c:bar3DChart>
      <c:catAx>
        <c:axId val="431628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crossAx val="431624280"/>
        <c:crosses val="autoZero"/>
        <c:auto val="1"/>
        <c:lblAlgn val="ctr"/>
        <c:lblOffset val="100"/>
        <c:noMultiLvlLbl val="0"/>
      </c:catAx>
      <c:valAx>
        <c:axId val="431624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id-ID"/>
          </a:p>
        </c:txPr>
        <c:crossAx val="431628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2000" b="1" i="0" u="none" strike="noStrike" kern="1200" baseline="0">
                <a:solidFill>
                  <a:schemeClr val="tx1"/>
                </a:solidFill>
                <a:latin typeface="+mn-lt"/>
                <a:ea typeface="+mn-ea"/>
                <a:cs typeface="+mn-cs"/>
              </a:defRPr>
            </a:pPr>
            <a:endParaRPr lang="id-ID"/>
          </a:p>
        </c:txPr>
      </c:dTable>
      <c:spPr>
        <a:noFill/>
        <a:ln>
          <a:noFill/>
        </a:ln>
        <a:effectLst/>
      </c:spPr>
    </c:plotArea>
    <c:plotVisOnly val="1"/>
    <c:dispBlanksAs val="gap"/>
    <c:showDLblsOverMax val="0"/>
  </c:chart>
  <c:spPr>
    <a:noFill/>
    <a:ln>
      <a:noFill/>
    </a:ln>
    <a:effectLst/>
  </c:spPr>
  <c:txPr>
    <a:bodyPr/>
    <a:lstStyle/>
    <a:p>
      <a:pPr>
        <a:defRPr/>
      </a:pPr>
      <a:endParaRPr lang="id-ID"/>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'GRAFIK Capaian SEM 10'!$D$26</c:f>
              <c:strCache>
                <c:ptCount val="1"/>
              </c:strCache>
            </c:strRef>
          </c:tx>
          <c:explosion val="25"/>
          <c:dLbls>
            <c:dLbl>
              <c:idx val="0"/>
              <c:spPr>
                <a:noFill/>
                <a:ln>
                  <a:noFill/>
                </a:ln>
                <a:effectLst/>
              </c:spPr>
              <c:txPr>
                <a:bodyPr/>
                <a:lstStyle/>
                <a:p>
                  <a:pPr>
                    <a:defRPr lang="en-US" sz="2000" b="1">
                      <a:solidFill>
                        <a:schemeClr val="tx1"/>
                      </a:solidFill>
                    </a:defRPr>
                  </a:pPr>
                  <a:endParaRPr lang="id-ID"/>
                </a:p>
              </c:txPr>
              <c:showLegendKey val="0"/>
              <c:showVal val="1"/>
              <c:showCatName val="1"/>
              <c:showSerName val="0"/>
              <c:showPercent val="0"/>
              <c:showBubbleSize val="0"/>
            </c:dLbl>
            <c:spPr>
              <a:noFill/>
              <a:ln>
                <a:noFill/>
              </a:ln>
              <a:effectLst/>
            </c:spPr>
            <c:txPr>
              <a:bodyPr/>
              <a:lstStyle/>
              <a:p>
                <a:pPr>
                  <a:defRPr lang="en-US" sz="2000" b="1">
                    <a:solidFill>
                      <a:schemeClr val="bg1"/>
                    </a:solidFill>
                  </a:defRPr>
                </a:pPr>
                <a:endParaRPr lang="id-ID"/>
              </a:p>
            </c:txPr>
            <c:showLegendKey val="0"/>
            <c:showVal val="1"/>
            <c:showCatName val="1"/>
            <c:showSerName val="0"/>
            <c:showPercent val="0"/>
            <c:showBubbleSize val="0"/>
            <c:showLeaderLines val="0"/>
            <c:extLst>
              <c:ext xmlns:c15="http://schemas.microsoft.com/office/drawing/2012/chart" uri="{CE6537A1-D6FC-4f65-9D91-7224C49458BB}">
                <c15:layout/>
              </c:ext>
            </c:extLst>
          </c:dLbls>
          <c:cat>
            <c:strRef>
              <c:f>'GRAFIK Capaian SEM 10'!$C$27:$C$28</c:f>
              <c:strCache>
                <c:ptCount val="2"/>
                <c:pt idx="0">
                  <c:v>Baru</c:v>
                </c:pt>
                <c:pt idx="1">
                  <c:v>Lama</c:v>
                </c:pt>
              </c:strCache>
            </c:strRef>
          </c:cat>
          <c:val>
            <c:numRef>
              <c:f>'GRAFIK Capaian SEM 10'!$D$27:$D$28</c:f>
              <c:numCache>
                <c:formatCode>_(* #,##0_);_(* \(#,##0\);_(* "-"??_);_(@_)</c:formatCode>
                <c:ptCount val="2"/>
                <c:pt idx="0">
                  <c:v>95</c:v>
                </c:pt>
                <c:pt idx="1">
                  <c:v>947</c:v>
                </c:pt>
              </c:numCache>
            </c:numRef>
          </c:val>
        </c:ser>
        <c:dLbls>
          <c:showLegendKey val="0"/>
          <c:showVal val="1"/>
          <c:showCatName val="1"/>
          <c:showSerName val="0"/>
          <c:showPercent val="0"/>
          <c:showBubbleSize val="0"/>
          <c:showLeaderLines val="0"/>
        </c:dLbls>
      </c:pie3DChart>
    </c:plotArea>
    <c:plotVisOnly val="1"/>
    <c:dispBlanksAs val="zero"/>
    <c:showDLblsOverMax val="0"/>
  </c:chart>
  <c:spPr>
    <a:ln w="25400">
      <a:solidFill>
        <a:srgbClr val="4F81BD"/>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lang="en-US"/>
            </a:pPr>
            <a:r>
              <a:rPr lang="id-ID"/>
              <a:t>KASUS</a:t>
            </a:r>
            <a:r>
              <a:rPr lang="id-ID" baseline="0"/>
              <a:t> HIV-AIDS KAB. TANGERANG </a:t>
            </a:r>
          </a:p>
          <a:p>
            <a:pPr>
              <a:defRPr lang="en-US"/>
            </a:pPr>
            <a:r>
              <a:rPr lang="id-ID" baseline="0"/>
              <a:t>+ LUAR DAERAH TH 2014</a:t>
            </a:r>
            <a:endParaRPr lang="id-ID"/>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lang="en-US" sz="14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'HIV-AIDS KEC'!$AG$2:$AG$28</c:f>
              <c:strCache>
                <c:ptCount val="27"/>
                <c:pt idx="0">
                  <c:v>LUAR DAERAH</c:v>
                </c:pt>
                <c:pt idx="1">
                  <c:v>TANGERANG</c:v>
                </c:pt>
                <c:pt idx="2">
                  <c:v>KOSAMBI </c:v>
                </c:pt>
                <c:pt idx="3">
                  <c:v>CURUG</c:v>
                </c:pt>
                <c:pt idx="4">
                  <c:v>CIKUPA</c:v>
                </c:pt>
                <c:pt idx="5">
                  <c:v>TIGARAKSA</c:v>
                </c:pt>
                <c:pt idx="6">
                  <c:v>SEPATAN</c:v>
                </c:pt>
                <c:pt idx="7">
                  <c:v>SINDANG JAYA</c:v>
                </c:pt>
                <c:pt idx="8">
                  <c:v>BINONG</c:v>
                </c:pt>
                <c:pt idx="9">
                  <c:v>KUTABUMI</c:v>
                </c:pt>
                <c:pt idx="10">
                  <c:v>KRESEK</c:v>
                </c:pt>
                <c:pt idx="11">
                  <c:v>MAUK</c:v>
                </c:pt>
                <c:pt idx="12">
                  <c:v>TELUKNAGA</c:v>
                </c:pt>
                <c:pt idx="13">
                  <c:v>BOJONG NANGKA</c:v>
                </c:pt>
                <c:pt idx="14">
                  <c:v>CISOKA</c:v>
                </c:pt>
                <c:pt idx="15">
                  <c:v>JAMBE</c:v>
                </c:pt>
                <c:pt idx="16">
                  <c:v>MEKAR BARU</c:v>
                </c:pt>
                <c:pt idx="17">
                  <c:v>PAKUHAJI</c:v>
                </c:pt>
                <c:pt idx="18">
                  <c:v>RAJEG</c:v>
                </c:pt>
                <c:pt idx="19">
                  <c:v>BALARAJA</c:v>
                </c:pt>
                <c:pt idx="20">
                  <c:v>GUNUNG KALER</c:v>
                </c:pt>
                <c:pt idx="21">
                  <c:v>KELAPA DUA</c:v>
                </c:pt>
                <c:pt idx="22">
                  <c:v>KRONJO</c:v>
                </c:pt>
                <c:pt idx="23">
                  <c:v>LEGOK</c:v>
                </c:pt>
                <c:pt idx="24">
                  <c:v>PAGEDANGAN</c:v>
                </c:pt>
                <c:pt idx="25">
                  <c:v>PANONGAN</c:v>
                </c:pt>
                <c:pt idx="26">
                  <c:v>SUKAMULYA</c:v>
                </c:pt>
              </c:strCache>
            </c:strRef>
          </c:cat>
          <c:val>
            <c:numRef>
              <c:f>'HIV-AIDS KEC'!$AJ$2:$AJ$28</c:f>
              <c:numCache>
                <c:formatCode>General</c:formatCode>
                <c:ptCount val="27"/>
                <c:pt idx="0">
                  <c:v>40</c:v>
                </c:pt>
                <c:pt idx="1">
                  <c:v>12</c:v>
                </c:pt>
                <c:pt idx="2">
                  <c:v>12</c:v>
                </c:pt>
                <c:pt idx="3">
                  <c:v>9</c:v>
                </c:pt>
                <c:pt idx="4">
                  <c:v>8</c:v>
                </c:pt>
                <c:pt idx="5">
                  <c:v>6</c:v>
                </c:pt>
                <c:pt idx="6">
                  <c:v>5</c:v>
                </c:pt>
                <c:pt idx="7">
                  <c:v>5</c:v>
                </c:pt>
                <c:pt idx="8">
                  <c:v>3</c:v>
                </c:pt>
                <c:pt idx="9">
                  <c:v>3</c:v>
                </c:pt>
                <c:pt idx="10">
                  <c:v>3</c:v>
                </c:pt>
                <c:pt idx="11">
                  <c:v>3</c:v>
                </c:pt>
                <c:pt idx="12">
                  <c:v>3</c:v>
                </c:pt>
                <c:pt idx="13">
                  <c:v>2</c:v>
                </c:pt>
                <c:pt idx="14">
                  <c:v>2</c:v>
                </c:pt>
                <c:pt idx="15">
                  <c:v>2</c:v>
                </c:pt>
                <c:pt idx="16">
                  <c:v>2</c:v>
                </c:pt>
                <c:pt idx="17">
                  <c:v>2</c:v>
                </c:pt>
                <c:pt idx="18">
                  <c:v>2</c:v>
                </c:pt>
                <c:pt idx="19">
                  <c:v>1</c:v>
                </c:pt>
                <c:pt idx="20">
                  <c:v>1</c:v>
                </c:pt>
                <c:pt idx="21">
                  <c:v>1</c:v>
                </c:pt>
                <c:pt idx="22">
                  <c:v>1</c:v>
                </c:pt>
                <c:pt idx="23">
                  <c:v>1</c:v>
                </c:pt>
                <c:pt idx="24">
                  <c:v>1</c:v>
                </c:pt>
                <c:pt idx="25">
                  <c:v>1</c:v>
                </c:pt>
                <c:pt idx="26">
                  <c:v>1</c:v>
                </c:pt>
              </c:numCache>
            </c:numRef>
          </c:val>
        </c:ser>
        <c:dLbls>
          <c:showLegendKey val="0"/>
          <c:showVal val="0"/>
          <c:showCatName val="0"/>
          <c:showSerName val="0"/>
          <c:showPercent val="0"/>
          <c:showBubbleSize val="0"/>
        </c:dLbls>
        <c:gapWidth val="0"/>
        <c:gapDepth val="0"/>
        <c:shape val="cylinder"/>
        <c:axId val="266185864"/>
        <c:axId val="266187432"/>
        <c:axId val="0"/>
      </c:bar3DChart>
      <c:catAx>
        <c:axId val="266185864"/>
        <c:scaling>
          <c:orientation val="minMax"/>
        </c:scaling>
        <c:delete val="0"/>
        <c:axPos val="b"/>
        <c:numFmt formatCode="General" sourceLinked="0"/>
        <c:majorTickMark val="none"/>
        <c:minorTickMark val="none"/>
        <c:tickLblPos val="nextTo"/>
        <c:txPr>
          <a:bodyPr/>
          <a:lstStyle/>
          <a:p>
            <a:pPr>
              <a:defRPr lang="en-US" sz="1400" b="1"/>
            </a:pPr>
            <a:endParaRPr lang="id-ID"/>
          </a:p>
        </c:txPr>
        <c:crossAx val="266187432"/>
        <c:crosses val="autoZero"/>
        <c:auto val="1"/>
        <c:lblAlgn val="ctr"/>
        <c:lblOffset val="100"/>
        <c:noMultiLvlLbl val="0"/>
      </c:catAx>
      <c:valAx>
        <c:axId val="266187432"/>
        <c:scaling>
          <c:orientation val="minMax"/>
        </c:scaling>
        <c:delete val="0"/>
        <c:axPos val="l"/>
        <c:numFmt formatCode="General" sourceLinked="1"/>
        <c:majorTickMark val="out"/>
        <c:minorTickMark val="none"/>
        <c:tickLblPos val="nextTo"/>
        <c:txPr>
          <a:bodyPr/>
          <a:lstStyle/>
          <a:p>
            <a:pPr>
              <a:defRPr lang="en-US" sz="1400" b="1"/>
            </a:pPr>
            <a:endParaRPr lang="id-ID"/>
          </a:p>
        </c:txPr>
        <c:crossAx val="266185864"/>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'GRAFIK Capaian Q19'!$D$26</c:f>
              <c:strCache>
                <c:ptCount val="1"/>
                <c:pt idx="0">
                  <c:v>Q11</c:v>
                </c:pt>
              </c:strCache>
            </c:strRef>
          </c:tx>
          <c:spPr>
            <a:solidFill>
              <a:srgbClr val="FF0000"/>
            </a:solidFill>
            <a:ln w="15875">
              <a:solidFill>
                <a:schemeClr val="tx1"/>
              </a:solidFill>
            </a:ln>
          </c:spPr>
          <c:explosion val="25"/>
          <c:dPt>
            <c:idx val="0"/>
            <c:bubble3D val="0"/>
            <c:spPr>
              <a:solidFill>
                <a:schemeClr val="tx2">
                  <a:lumMod val="60000"/>
                  <a:lumOff val="40000"/>
                </a:schemeClr>
              </a:solidFill>
              <a:ln w="15875">
                <a:solidFill>
                  <a:schemeClr val="tx1"/>
                </a:solidFill>
              </a:ln>
            </c:spPr>
          </c:dPt>
          <c:dPt>
            <c:idx val="1"/>
            <c:bubble3D val="0"/>
            <c:spPr>
              <a:solidFill>
                <a:srgbClr val="FFC000"/>
              </a:solidFill>
              <a:ln w="15875">
                <a:solidFill>
                  <a:schemeClr val="tx1"/>
                </a:solidFill>
              </a:ln>
            </c:spPr>
          </c:dPt>
          <c:dLbls>
            <c:dLbl>
              <c:idx val="0"/>
              <c:layout>
                <c:manualLayout>
                  <c:x val="-0.20155483588744955"/>
                  <c:y val="-0.11169037763619127"/>
                </c:manualLayout>
              </c:layout>
              <c:tx>
                <c:rich>
                  <a:bodyPr/>
                  <a:lstStyle/>
                  <a:p>
                    <a:r>
                      <a:rPr lang="en-US" smtClean="0"/>
                      <a:t>L; </a:t>
                    </a:r>
                    <a:r>
                      <a:rPr lang="en-US"/>
                      <a:t>580</a:t>
                    </a: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9562773403324585"/>
                  <c:y val="2.3140198316843066E-2"/>
                </c:manualLayout>
              </c:layout>
              <c:tx>
                <c:rich>
                  <a:bodyPr/>
                  <a:lstStyle/>
                  <a:p>
                    <a:r>
                      <a:rPr lang="en-US" smtClean="0"/>
                      <a:t>P; </a:t>
                    </a:r>
                    <a:r>
                      <a:rPr lang="en-US"/>
                      <a:t>462</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400" b="1" i="0" u="none" strike="noStrike" baseline="0">
                    <a:solidFill>
                      <a:schemeClr val="bg1"/>
                    </a:solidFill>
                    <a:latin typeface="Calibri"/>
                    <a:ea typeface="Calibri"/>
                    <a:cs typeface="Calibri"/>
                  </a:defRPr>
                </a:pPr>
                <a:endParaRPr lang="id-ID"/>
              </a:p>
            </c:txPr>
            <c:showLegendKey val="0"/>
            <c:showVal val="1"/>
            <c:showCatName val="1"/>
            <c:showSerName val="0"/>
            <c:showPercent val="0"/>
            <c:showBubbleSize val="0"/>
            <c:showLeaderLines val="1"/>
            <c:extLst>
              <c:ext xmlns:c15="http://schemas.microsoft.com/office/drawing/2012/chart" uri="{CE6537A1-D6FC-4f65-9D91-7224C49458BB}"/>
            </c:extLst>
          </c:dLbls>
          <c:cat>
            <c:strRef>
              <c:f>'GRAFIK Capaian Q19'!$C$27:$C$28</c:f>
              <c:strCache>
                <c:ptCount val="2"/>
                <c:pt idx="0">
                  <c:v>Laki-Laki</c:v>
                </c:pt>
                <c:pt idx="1">
                  <c:v>Perempuan</c:v>
                </c:pt>
              </c:strCache>
            </c:strRef>
          </c:cat>
          <c:val>
            <c:numRef>
              <c:f>'GRAFIK Capaian Q19'!$D$27:$D$28</c:f>
              <c:numCache>
                <c:formatCode>General</c:formatCode>
                <c:ptCount val="2"/>
                <c:pt idx="0">
                  <c:v>580</c:v>
                </c:pt>
                <c:pt idx="1">
                  <c:v>462</c:v>
                </c:pt>
              </c:numCache>
            </c:numRef>
          </c:val>
        </c:ser>
        <c:dLbls>
          <c:showLegendKey val="0"/>
          <c:showVal val="1"/>
          <c:showCatName val="1"/>
          <c:showSerName val="0"/>
          <c:showPercent val="0"/>
          <c:showBubbleSize val="0"/>
          <c:showLeaderLines val="1"/>
        </c:dLbls>
      </c:pie3DChart>
      <c:spPr>
        <a:noFill/>
        <a:ln w="25400">
          <a:noFill/>
        </a:ln>
      </c:spPr>
    </c:plotArea>
    <c:plotVisOnly val="1"/>
    <c:dispBlanksAs val="zero"/>
    <c:showDLblsOverMax val="0"/>
  </c:chart>
  <c:spPr>
    <a:ln w="25400">
      <a:solidFill>
        <a:srgbClr val="0000FF"/>
      </a:solidFill>
    </a:ln>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'GRAFIK Capaian Q19'!$D$46</c:f>
              <c:strCache>
                <c:ptCount val="1"/>
                <c:pt idx="0">
                  <c:v>Q11</c:v>
                </c:pt>
              </c:strCache>
            </c:strRef>
          </c:tx>
          <c:explosion val="25"/>
          <c:dLbls>
            <c:dLbl>
              <c:idx val="0"/>
              <c:spPr>
                <a:noFill/>
                <a:ln>
                  <a:noFill/>
                </a:ln>
                <a:effectLst/>
              </c:spPr>
              <c:txPr>
                <a:bodyPr/>
                <a:lstStyle/>
                <a:p>
                  <a:pPr>
                    <a:defRPr lang="en-US" sz="1800" b="1" i="0" u="none" strike="noStrike" baseline="0">
                      <a:solidFill>
                        <a:schemeClr val="tx1"/>
                      </a:solidFill>
                      <a:latin typeface="Calibri"/>
                      <a:ea typeface="Calibri"/>
                      <a:cs typeface="Calibri"/>
                    </a:defRPr>
                  </a:pPr>
                  <a:endParaRPr lang="id-ID"/>
                </a:p>
              </c:txPr>
              <c:showLegendKey val="0"/>
              <c:showVal val="0"/>
              <c:showCatName val="0"/>
              <c:showSerName val="0"/>
              <c:showPercent val="1"/>
              <c:showBubbleSize val="0"/>
            </c:dLbl>
            <c:dLbl>
              <c:idx val="1"/>
              <c:spPr>
                <a:noFill/>
                <a:ln>
                  <a:noFill/>
                </a:ln>
                <a:effectLst/>
              </c:spPr>
              <c:txPr>
                <a:bodyPr/>
                <a:lstStyle/>
                <a:p>
                  <a:pPr>
                    <a:defRPr lang="en-US" sz="1800" b="1" i="0" u="none" strike="noStrike" baseline="0">
                      <a:solidFill>
                        <a:schemeClr val="tx1"/>
                      </a:solidFill>
                      <a:latin typeface="Calibri"/>
                      <a:ea typeface="Calibri"/>
                      <a:cs typeface="Calibri"/>
                    </a:defRPr>
                  </a:pPr>
                  <a:endParaRPr lang="id-ID"/>
                </a:p>
              </c:txPr>
              <c:showLegendKey val="0"/>
              <c:showVal val="0"/>
              <c:showCatName val="0"/>
              <c:showSerName val="0"/>
              <c:showPercent val="1"/>
              <c:showBubbleSize val="0"/>
            </c:dLbl>
            <c:dLbl>
              <c:idx val="2"/>
              <c:spPr>
                <a:noFill/>
                <a:ln>
                  <a:noFill/>
                </a:ln>
                <a:effectLst/>
              </c:spPr>
              <c:txPr>
                <a:bodyPr/>
                <a:lstStyle/>
                <a:p>
                  <a:pPr>
                    <a:defRPr lang="en-US" sz="1800" b="1" i="0" u="none" strike="noStrike" baseline="0">
                      <a:solidFill>
                        <a:schemeClr val="tx1"/>
                      </a:solidFill>
                      <a:latin typeface="Calibri"/>
                      <a:ea typeface="Calibri"/>
                      <a:cs typeface="Calibri"/>
                    </a:defRPr>
                  </a:pPr>
                  <a:endParaRPr lang="id-ID"/>
                </a:p>
              </c:txPr>
              <c:showLegendKey val="0"/>
              <c:showVal val="0"/>
              <c:showCatName val="0"/>
              <c:showSerName val="0"/>
              <c:showPercent val="1"/>
              <c:showBubbleSize val="0"/>
            </c:dLbl>
            <c:dLbl>
              <c:idx val="3"/>
              <c:spPr>
                <a:noFill/>
                <a:ln>
                  <a:noFill/>
                </a:ln>
                <a:effectLst/>
              </c:spPr>
              <c:txPr>
                <a:bodyPr/>
                <a:lstStyle/>
                <a:p>
                  <a:pPr>
                    <a:defRPr lang="en-US" sz="1800" b="1" i="0" u="none" strike="noStrike" baseline="0">
                      <a:solidFill>
                        <a:schemeClr val="tx1"/>
                      </a:solidFill>
                      <a:latin typeface="Calibri"/>
                      <a:ea typeface="Calibri"/>
                      <a:cs typeface="Calibri"/>
                    </a:defRPr>
                  </a:pPr>
                  <a:endParaRPr lang="id-ID"/>
                </a:p>
              </c:txPr>
              <c:showLegendKey val="0"/>
              <c:showVal val="0"/>
              <c:showCatName val="0"/>
              <c:showSerName val="0"/>
              <c:showPercent val="1"/>
              <c:showBubbleSize val="0"/>
            </c:dLbl>
            <c:dLbl>
              <c:idx val="5"/>
              <c:layout>
                <c:manualLayout>
                  <c:x val="9.8474215317488317E-2"/>
                  <c:y val="-0.26369194869223889"/>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spPr>
                <a:noFill/>
                <a:ln>
                  <a:noFill/>
                </a:ln>
                <a:effectLst/>
              </c:spPr>
              <c:txPr>
                <a:bodyPr/>
                <a:lstStyle/>
                <a:p>
                  <a:pPr>
                    <a:defRPr lang="en-US" sz="1800" b="1" i="0" u="none" strike="noStrike" baseline="0">
                      <a:solidFill>
                        <a:schemeClr val="tx1"/>
                      </a:solidFill>
                      <a:latin typeface="Calibri"/>
                      <a:ea typeface="Calibri"/>
                      <a:cs typeface="Calibri"/>
                    </a:defRPr>
                  </a:pPr>
                  <a:endParaRPr lang="id-ID"/>
                </a:p>
              </c:txPr>
              <c:showLegendKey val="0"/>
              <c:showVal val="0"/>
              <c:showCatName val="0"/>
              <c:showSerName val="0"/>
              <c:showPercent val="1"/>
              <c:showBubbleSize val="0"/>
            </c:dLbl>
            <c:spPr>
              <a:noFill/>
              <a:ln>
                <a:noFill/>
              </a:ln>
              <a:effectLst/>
            </c:spPr>
            <c:txPr>
              <a:bodyPr/>
              <a:lstStyle/>
              <a:p>
                <a:pPr>
                  <a:defRPr lang="en-US" sz="1800" b="1" i="0" u="none" strike="noStrike" baseline="0">
                    <a:solidFill>
                      <a:schemeClr val="bg1"/>
                    </a:solidFill>
                    <a:latin typeface="Calibri"/>
                    <a:ea typeface="Calibri"/>
                    <a:cs typeface="Calibri"/>
                  </a:defRPr>
                </a:pPr>
                <a:endParaRPr lang="id-ID"/>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'GRAFIK Capaian Q19'!$C$47:$C$53</c:f>
              <c:strCache>
                <c:ptCount val="7"/>
                <c:pt idx="0">
                  <c:v>&lt; 1</c:v>
                </c:pt>
                <c:pt idx="1">
                  <c:v>1-4</c:v>
                </c:pt>
                <c:pt idx="2">
                  <c:v>5-14</c:v>
                </c:pt>
                <c:pt idx="3">
                  <c:v>15-19</c:v>
                </c:pt>
                <c:pt idx="4">
                  <c:v>20-24</c:v>
                </c:pt>
                <c:pt idx="5">
                  <c:v>25-49</c:v>
                </c:pt>
                <c:pt idx="6">
                  <c:v>≥50</c:v>
                </c:pt>
              </c:strCache>
            </c:strRef>
          </c:cat>
          <c:val>
            <c:numRef>
              <c:f>'GRAFIK Capaian Q19'!$D$47:$D$53</c:f>
              <c:numCache>
                <c:formatCode>General</c:formatCode>
                <c:ptCount val="7"/>
                <c:pt idx="0">
                  <c:v>1</c:v>
                </c:pt>
                <c:pt idx="1">
                  <c:v>15</c:v>
                </c:pt>
                <c:pt idx="2">
                  <c:v>30</c:v>
                </c:pt>
                <c:pt idx="3">
                  <c:v>20</c:v>
                </c:pt>
                <c:pt idx="4">
                  <c:v>119</c:v>
                </c:pt>
                <c:pt idx="5">
                  <c:v>837</c:v>
                </c:pt>
                <c:pt idx="6">
                  <c:v>20</c:v>
                </c:pt>
              </c:numCache>
            </c:numRef>
          </c:val>
        </c:ser>
        <c:dLbls>
          <c:showLegendKey val="0"/>
          <c:showVal val="0"/>
          <c:showCatName val="0"/>
          <c:showSerName val="0"/>
          <c:showPercent val="1"/>
          <c:showBubbleSize val="0"/>
          <c:showLeaderLines val="0"/>
        </c:dLbls>
      </c:pie3DChart>
      <c:spPr>
        <a:noFill/>
        <a:ln w="25400">
          <a:noFill/>
        </a:ln>
      </c:spPr>
    </c:plotArea>
    <c:legend>
      <c:legendPos val="b"/>
      <c:layout/>
      <c:overlay val="0"/>
      <c:txPr>
        <a:bodyPr/>
        <a:lstStyle/>
        <a:p>
          <a:pPr>
            <a:defRPr lang="en-US" sz="2000" b="1" i="0" u="none" strike="noStrike" baseline="0">
              <a:solidFill>
                <a:srgbClr val="000000"/>
              </a:solidFill>
              <a:latin typeface="Calibri"/>
              <a:ea typeface="Calibri"/>
              <a:cs typeface="Calibri"/>
            </a:defRPr>
          </a:pPr>
          <a:endParaRPr lang="id-ID"/>
        </a:p>
      </c:txPr>
    </c:legend>
    <c:plotVisOnly val="1"/>
    <c:dispBlanksAs val="zero"/>
    <c:showDLblsOverMax val="0"/>
  </c:chart>
  <c:spPr>
    <a:noFill/>
    <a:ln w="25400">
      <a:solidFill>
        <a:srgbClr val="0000FF"/>
      </a:solidFill>
    </a:ln>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9584490156486692"/>
          <c:y val="0.15194502865016488"/>
          <c:w val="0.77648566998732849"/>
          <c:h val="0.74097521139133138"/>
        </c:manualLayout>
      </c:layout>
      <c:barChart>
        <c:barDir val="bar"/>
        <c:grouping val="clustered"/>
        <c:varyColors val="0"/>
        <c:ser>
          <c:idx val="0"/>
          <c:order val="0"/>
          <c:tx>
            <c:strRef>
              <c:f>'GRAFIK Capaian Q19'!$D$65</c:f>
              <c:strCache>
                <c:ptCount val="1"/>
                <c:pt idx="0">
                  <c:v>Q13</c:v>
                </c:pt>
              </c:strCache>
            </c:strRef>
          </c:tx>
          <c:spPr>
            <a:solidFill>
              <a:srgbClr val="7030A0"/>
            </a:solidFill>
          </c:spPr>
          <c:invertIfNegative val="0"/>
          <c:dLbls>
            <c:spPr>
              <a:noFill/>
              <a:ln>
                <a:noFill/>
              </a:ln>
              <a:effectLst/>
            </c:spPr>
            <c:txPr>
              <a:bodyPr/>
              <a:lstStyle/>
              <a:p>
                <a:pPr>
                  <a:defRPr lang="en-US" sz="2000" b="1" i="0" u="none" strike="noStrike" baseline="0">
                    <a:solidFill>
                      <a:srgbClr val="000000"/>
                    </a:solidFill>
                    <a:latin typeface="Calibri"/>
                    <a:ea typeface="Calibri"/>
                    <a:cs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 Capaian Q19'!$C$66:$C$77</c:f>
              <c:strCache>
                <c:ptCount val="12"/>
                <c:pt idx="0">
                  <c:v>WPSL</c:v>
                </c:pt>
                <c:pt idx="1">
                  <c:v>WPSTL</c:v>
                </c:pt>
                <c:pt idx="2">
                  <c:v>Pelanggan WPSL</c:v>
                </c:pt>
                <c:pt idx="3">
                  <c:v>Pelanggan WPSTL</c:v>
                </c:pt>
                <c:pt idx="4">
                  <c:v>Pelanggan WARIA</c:v>
                </c:pt>
                <c:pt idx="5">
                  <c:v>WARIA</c:v>
                </c:pt>
                <c:pt idx="6">
                  <c:v>PPS</c:v>
                </c:pt>
                <c:pt idx="7">
                  <c:v>LSL</c:v>
                </c:pt>
                <c:pt idx="8">
                  <c:v>Penasun</c:v>
                </c:pt>
                <c:pt idx="9">
                  <c:v>Pasangan Penasun</c:v>
                </c:pt>
                <c:pt idx="10">
                  <c:v>Pasangan Risti</c:v>
                </c:pt>
                <c:pt idx="11">
                  <c:v>Lainnya</c:v>
                </c:pt>
              </c:strCache>
            </c:strRef>
          </c:cat>
          <c:val>
            <c:numRef>
              <c:f>'GRAFIK Capaian Q19'!$D$66:$D$77</c:f>
              <c:numCache>
                <c:formatCode>General</c:formatCode>
                <c:ptCount val="12"/>
                <c:pt idx="0">
                  <c:v>169</c:v>
                </c:pt>
                <c:pt idx="1">
                  <c:v>3</c:v>
                </c:pt>
                <c:pt idx="2">
                  <c:v>15</c:v>
                </c:pt>
                <c:pt idx="3">
                  <c:v>131</c:v>
                </c:pt>
                <c:pt idx="4">
                  <c:v>0</c:v>
                </c:pt>
                <c:pt idx="5">
                  <c:v>39</c:v>
                </c:pt>
                <c:pt idx="6">
                  <c:v>3</c:v>
                </c:pt>
                <c:pt idx="7">
                  <c:v>59</c:v>
                </c:pt>
                <c:pt idx="8">
                  <c:v>313</c:v>
                </c:pt>
                <c:pt idx="9">
                  <c:v>117</c:v>
                </c:pt>
                <c:pt idx="10">
                  <c:v>132</c:v>
                </c:pt>
                <c:pt idx="11">
                  <c:v>61</c:v>
                </c:pt>
              </c:numCache>
            </c:numRef>
          </c:val>
        </c:ser>
        <c:dLbls>
          <c:showLegendKey val="0"/>
          <c:showVal val="0"/>
          <c:showCatName val="0"/>
          <c:showSerName val="0"/>
          <c:showPercent val="0"/>
          <c:showBubbleSize val="0"/>
        </c:dLbls>
        <c:gapWidth val="75"/>
        <c:axId val="431641528"/>
        <c:axId val="431638392"/>
      </c:barChart>
      <c:catAx>
        <c:axId val="431641528"/>
        <c:scaling>
          <c:orientation val="minMax"/>
        </c:scaling>
        <c:delete val="0"/>
        <c:axPos val="l"/>
        <c:numFmt formatCode="General" sourceLinked="1"/>
        <c:majorTickMark val="none"/>
        <c:minorTickMark val="none"/>
        <c:tickLblPos val="nextTo"/>
        <c:txPr>
          <a:bodyPr rot="0" vert="horz"/>
          <a:lstStyle/>
          <a:p>
            <a:pPr>
              <a:defRPr lang="en-US" sz="1600" b="1" i="0" u="none" strike="noStrike" baseline="0">
                <a:solidFill>
                  <a:srgbClr val="000000"/>
                </a:solidFill>
                <a:latin typeface="Calibri"/>
                <a:ea typeface="Calibri"/>
                <a:cs typeface="Calibri"/>
              </a:defRPr>
            </a:pPr>
            <a:endParaRPr lang="id-ID"/>
          </a:p>
        </c:txPr>
        <c:crossAx val="431638392"/>
        <c:crosses val="autoZero"/>
        <c:auto val="1"/>
        <c:lblAlgn val="ctr"/>
        <c:lblOffset val="100"/>
        <c:noMultiLvlLbl val="0"/>
      </c:catAx>
      <c:valAx>
        <c:axId val="431638392"/>
        <c:scaling>
          <c:orientation val="minMax"/>
        </c:scaling>
        <c:delete val="0"/>
        <c:axPos val="b"/>
        <c:majorGridlines/>
        <c:numFmt formatCode="General" sourceLinked="0"/>
        <c:majorTickMark val="none"/>
        <c:minorTickMark val="none"/>
        <c:tickLblPos val="nextTo"/>
        <c:txPr>
          <a:bodyPr rot="0" vert="horz"/>
          <a:lstStyle/>
          <a:p>
            <a:pPr>
              <a:defRPr lang="en-US" sz="1800" b="1" i="0" u="none" strike="noStrike" baseline="0">
                <a:solidFill>
                  <a:srgbClr val="000000"/>
                </a:solidFill>
                <a:latin typeface="Calibri"/>
                <a:ea typeface="Calibri"/>
                <a:cs typeface="Calibri"/>
              </a:defRPr>
            </a:pPr>
            <a:endParaRPr lang="id-ID"/>
          </a:p>
        </c:txPr>
        <c:crossAx val="431641528"/>
        <c:crosses val="autoZero"/>
        <c:crossBetween val="between"/>
      </c:valAx>
    </c:plotArea>
    <c:plotVisOnly val="1"/>
    <c:dispBlanksAs val="gap"/>
    <c:showDLblsOverMax val="0"/>
  </c:chart>
  <c:spPr>
    <a:ln w="25400">
      <a:noFill/>
    </a:ln>
  </c:spPr>
  <c:txPr>
    <a:bodyPr/>
    <a:lstStyle/>
    <a:p>
      <a:pPr>
        <a:defRPr sz="7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 Capaian Q19'!$D$87</c:f>
              <c:strCache>
                <c:ptCount val="1"/>
                <c:pt idx="0">
                  <c:v>Jumlah</c:v>
                </c:pt>
              </c:strCache>
            </c:strRef>
          </c:tx>
          <c:spPr>
            <a:solidFill>
              <a:srgbClr val="FFC000"/>
            </a:solidFill>
          </c:spPr>
          <c:invertIfNegative val="0"/>
          <c:dLbls>
            <c:dLbl>
              <c:idx val="2"/>
              <c:layout>
                <c:manualLayout>
                  <c:x val="3.9567578101739323E-3"/>
                  <c:y val="9.867258510922918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8652199870315807E-2"/>
                </c:manualLayout>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000" b="1" i="0" u="none" strike="noStrike" baseline="0">
                    <a:solidFill>
                      <a:schemeClr val="bg1"/>
                    </a:solidFill>
                    <a:latin typeface="Calibri"/>
                    <a:ea typeface="Calibri"/>
                    <a:cs typeface="Calibri"/>
                  </a:defRPr>
                </a:pPr>
                <a:endParaRPr lang="id-ID"/>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 Capaian Q19'!$C$88:$C$91</c:f>
              <c:strCache>
                <c:ptCount val="4"/>
                <c:pt idx="0">
                  <c:v>Kunjungan 
Rumah</c:v>
                </c:pt>
                <c:pt idx="1">
                  <c:v>Kunjungan 
Fasyankes</c:v>
                </c:pt>
                <c:pt idx="2">
                  <c:v>Pertemuan 
Kelompok</c:v>
                </c:pt>
                <c:pt idx="3">
                  <c:v>Pertemuan di 
RS/Fasyankes</c:v>
                </c:pt>
              </c:strCache>
            </c:strRef>
          </c:cat>
          <c:val>
            <c:numRef>
              <c:f>'GRAFIK Capaian Q19'!$D$88:$D$91</c:f>
              <c:numCache>
                <c:formatCode>General</c:formatCode>
                <c:ptCount val="4"/>
                <c:pt idx="0">
                  <c:v>180</c:v>
                </c:pt>
                <c:pt idx="1">
                  <c:v>691</c:v>
                </c:pt>
                <c:pt idx="2">
                  <c:v>95</c:v>
                </c:pt>
                <c:pt idx="3">
                  <c:v>76</c:v>
                </c:pt>
              </c:numCache>
            </c:numRef>
          </c:val>
        </c:ser>
        <c:dLbls>
          <c:showLegendKey val="0"/>
          <c:showVal val="0"/>
          <c:showCatName val="0"/>
          <c:showSerName val="0"/>
          <c:showPercent val="0"/>
          <c:showBubbleSize val="0"/>
        </c:dLbls>
        <c:gapWidth val="75"/>
        <c:overlap val="40"/>
        <c:axId val="431647800"/>
        <c:axId val="431648976"/>
      </c:barChart>
      <c:lineChart>
        <c:grouping val="standard"/>
        <c:varyColors val="0"/>
        <c:ser>
          <c:idx val="1"/>
          <c:order val="1"/>
          <c:tx>
            <c:strRef>
              <c:f>'GRAFIK Capaian Q19'!$E$87</c:f>
              <c:strCache>
                <c:ptCount val="1"/>
                <c:pt idx="0">
                  <c:v>% dari total capaian</c:v>
                </c:pt>
              </c:strCache>
            </c:strRef>
          </c:tx>
          <c:spPr>
            <a:ln>
              <a:noFill/>
            </a:ln>
          </c:spPr>
          <c:marker>
            <c:symbol val="circle"/>
            <c:size val="6"/>
            <c:spPr>
              <a:solidFill>
                <a:srgbClr val="FF0000"/>
              </a:solidFill>
            </c:spPr>
          </c:marker>
          <c:dLbls>
            <c:dLbl>
              <c:idx val="0"/>
              <c:layout>
                <c:manualLayout>
                  <c:x val="-4.6296296296296502E-3"/>
                  <c:y val="-0.11594202898550726"/>
                </c:manualLayout>
              </c:layout>
              <c:dLblPos val="b"/>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500040600453137E-3"/>
                  <c:y val="-7.4608799481263227E-2"/>
                </c:manualLayout>
              </c:layout>
              <c:dLblPos val="b"/>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95670995671003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136101499423404E-3"/>
                  <c:y val="-8.65800865800867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000" b="1" i="0" u="none" strike="noStrike" baseline="0">
                    <a:solidFill>
                      <a:srgbClr val="000000"/>
                    </a:solidFill>
                    <a:latin typeface="Calibri"/>
                    <a:ea typeface="Calibri"/>
                    <a:cs typeface="Calibri"/>
                  </a:defRPr>
                </a:pPr>
                <a:endParaRPr lang="id-ID"/>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Capaian Q19'!$C$88:$C$91</c:f>
              <c:strCache>
                <c:ptCount val="4"/>
                <c:pt idx="0">
                  <c:v>Kunjungan 
Rumah</c:v>
                </c:pt>
                <c:pt idx="1">
                  <c:v>Kunjungan 
Fasyankes</c:v>
                </c:pt>
                <c:pt idx="2">
                  <c:v>Pertemuan 
Kelompok</c:v>
                </c:pt>
                <c:pt idx="3">
                  <c:v>Pertemuan di 
RS/Fasyankes</c:v>
                </c:pt>
              </c:strCache>
            </c:strRef>
          </c:cat>
          <c:val>
            <c:numRef>
              <c:f>'GRAFIK Capaian Q19'!$E$88:$E$91</c:f>
              <c:numCache>
                <c:formatCode>0%</c:formatCode>
                <c:ptCount val="4"/>
                <c:pt idx="0">
                  <c:v>0.17274472168905947</c:v>
                </c:pt>
                <c:pt idx="1">
                  <c:v>0.66314779270633395</c:v>
                </c:pt>
                <c:pt idx="2">
                  <c:v>9.1170825335893102E-2</c:v>
                </c:pt>
                <c:pt idx="3">
                  <c:v>7.2936660268714024E-2</c:v>
                </c:pt>
              </c:numCache>
            </c:numRef>
          </c:val>
          <c:smooth val="0"/>
        </c:ser>
        <c:dLbls>
          <c:showLegendKey val="0"/>
          <c:showVal val="0"/>
          <c:showCatName val="0"/>
          <c:showSerName val="0"/>
          <c:showPercent val="0"/>
          <c:showBubbleSize val="0"/>
        </c:dLbls>
        <c:marker val="1"/>
        <c:smooth val="0"/>
        <c:axId val="431642704"/>
        <c:axId val="431636824"/>
      </c:lineChart>
      <c:catAx>
        <c:axId val="431647800"/>
        <c:scaling>
          <c:orientation val="minMax"/>
        </c:scaling>
        <c:delete val="0"/>
        <c:axPos val="b"/>
        <c:numFmt formatCode="General" sourceLinked="1"/>
        <c:majorTickMark val="none"/>
        <c:minorTickMark val="none"/>
        <c:tickLblPos val="nextTo"/>
        <c:txPr>
          <a:bodyPr rot="0" vert="horz"/>
          <a:lstStyle/>
          <a:p>
            <a:pPr>
              <a:defRPr lang="en-US" sz="1800" b="1" i="0" u="none" strike="noStrike" baseline="0">
                <a:solidFill>
                  <a:srgbClr val="000000"/>
                </a:solidFill>
                <a:latin typeface="Calibri"/>
                <a:ea typeface="Calibri"/>
                <a:cs typeface="Calibri"/>
              </a:defRPr>
            </a:pPr>
            <a:endParaRPr lang="id-ID"/>
          </a:p>
        </c:txPr>
        <c:crossAx val="431648976"/>
        <c:crosses val="autoZero"/>
        <c:auto val="1"/>
        <c:lblAlgn val="ctr"/>
        <c:lblOffset val="100"/>
        <c:noMultiLvlLbl val="0"/>
      </c:catAx>
      <c:valAx>
        <c:axId val="431648976"/>
        <c:scaling>
          <c:orientation val="minMax"/>
        </c:scaling>
        <c:delete val="0"/>
        <c:axPos val="l"/>
        <c:majorGridlines/>
        <c:numFmt formatCode="General" sourceLinked="1"/>
        <c:majorTickMark val="none"/>
        <c:minorTickMark val="none"/>
        <c:tickLblPos val="nextTo"/>
        <c:txPr>
          <a:bodyPr rot="0" vert="horz"/>
          <a:lstStyle/>
          <a:p>
            <a:pPr>
              <a:defRPr lang="en-US" sz="1600" b="1" i="0" u="none" strike="noStrike" baseline="0">
                <a:solidFill>
                  <a:srgbClr val="000000"/>
                </a:solidFill>
                <a:latin typeface="Calibri"/>
                <a:ea typeface="Calibri"/>
                <a:cs typeface="Calibri"/>
              </a:defRPr>
            </a:pPr>
            <a:endParaRPr lang="id-ID"/>
          </a:p>
        </c:txPr>
        <c:crossAx val="431647800"/>
        <c:crosses val="autoZero"/>
        <c:crossBetween val="between"/>
      </c:valAx>
      <c:catAx>
        <c:axId val="431642704"/>
        <c:scaling>
          <c:orientation val="minMax"/>
        </c:scaling>
        <c:delete val="1"/>
        <c:axPos val="b"/>
        <c:numFmt formatCode="General" sourceLinked="1"/>
        <c:majorTickMark val="out"/>
        <c:minorTickMark val="none"/>
        <c:tickLblPos val="nextTo"/>
        <c:crossAx val="431636824"/>
        <c:crosses val="autoZero"/>
        <c:auto val="1"/>
        <c:lblAlgn val="ctr"/>
        <c:lblOffset val="100"/>
        <c:noMultiLvlLbl val="0"/>
      </c:catAx>
      <c:valAx>
        <c:axId val="431636824"/>
        <c:scaling>
          <c:orientation val="minMax"/>
        </c:scaling>
        <c:delete val="0"/>
        <c:axPos val="r"/>
        <c:numFmt formatCode="0%" sourceLinked="1"/>
        <c:majorTickMark val="out"/>
        <c:minorTickMark val="none"/>
        <c:tickLblPos val="nextTo"/>
        <c:txPr>
          <a:bodyPr rot="0" vert="horz"/>
          <a:lstStyle/>
          <a:p>
            <a:pPr>
              <a:defRPr lang="en-US" sz="1600" b="1" i="0" u="none" strike="noStrike" baseline="0">
                <a:solidFill>
                  <a:srgbClr val="000000"/>
                </a:solidFill>
                <a:latin typeface="Calibri"/>
                <a:ea typeface="Calibri"/>
                <a:cs typeface="Calibri"/>
              </a:defRPr>
            </a:pPr>
            <a:endParaRPr lang="id-ID"/>
          </a:p>
        </c:txPr>
        <c:crossAx val="431642704"/>
        <c:crosses val="max"/>
        <c:crossBetween val="between"/>
      </c:valAx>
    </c:plotArea>
    <c:legend>
      <c:legendPos val="b"/>
      <c:layout/>
      <c:overlay val="0"/>
      <c:txPr>
        <a:bodyPr/>
        <a:lstStyle/>
        <a:p>
          <a:pPr>
            <a:defRPr lang="en-US" sz="2000" b="1" i="0" u="none" strike="noStrike" baseline="0">
              <a:solidFill>
                <a:srgbClr val="000000"/>
              </a:solidFill>
              <a:latin typeface="Calibri"/>
              <a:ea typeface="Calibri"/>
              <a:cs typeface="Calibri"/>
            </a:defRPr>
          </a:pPr>
          <a:endParaRPr lang="id-ID"/>
        </a:p>
      </c:txPr>
    </c:legend>
    <c:plotVisOnly val="1"/>
    <c:dispBlanksAs val="gap"/>
    <c:showDLblsOverMax val="0"/>
  </c:chart>
  <c:spPr>
    <a:ln w="25400">
      <a:solidFill>
        <a:srgbClr val="0000FF"/>
      </a:solidFill>
    </a:ln>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800" b="0" i="0" u="none" strike="noStrike" baseline="0">
                <a:solidFill>
                  <a:srgbClr val="000000"/>
                </a:solidFill>
                <a:latin typeface="Calibri"/>
                <a:ea typeface="Calibri"/>
                <a:cs typeface="Calibri"/>
              </a:defRPr>
            </a:pPr>
            <a:r>
              <a:rPr lang="en-US" sz="2800" b="1" i="0" strike="noStrike" dirty="0" smtClean="0">
                <a:solidFill>
                  <a:srgbClr val="000000"/>
                </a:solidFill>
                <a:latin typeface="Calibri"/>
                <a:cs typeface="Calibri"/>
              </a:rPr>
              <a:t>BERDASARKAN JENIS DUKUNGAN</a:t>
            </a:r>
            <a:endParaRPr lang="en-US" sz="2800" b="1" i="0" strike="noStrike" dirty="0">
              <a:solidFill>
                <a:srgbClr val="000000"/>
              </a:solidFill>
              <a:latin typeface="Calibri"/>
              <a:cs typeface="Calibri"/>
            </a:endParaRPr>
          </a:p>
        </c:rich>
      </c:tx>
      <c:layout/>
      <c:overlay val="0"/>
    </c:title>
    <c:autoTitleDeleted val="0"/>
    <c:plotArea>
      <c:layout/>
      <c:barChart>
        <c:barDir val="col"/>
        <c:grouping val="clustered"/>
        <c:varyColors val="0"/>
        <c:ser>
          <c:idx val="0"/>
          <c:order val="0"/>
          <c:tx>
            <c:strRef>
              <c:f>'GRAFIK Capaian Q19'!$D$101</c:f>
              <c:strCache>
                <c:ptCount val="1"/>
                <c:pt idx="0">
                  <c:v>Jumlah</c:v>
                </c:pt>
              </c:strCache>
            </c:strRef>
          </c:tx>
          <c:spPr>
            <a:solidFill>
              <a:srgbClr val="92D050"/>
            </a:solidFill>
            <a:ln w="15875" cap="rnd">
              <a:solidFill>
                <a:srgbClr val="0000FF"/>
              </a:solidFill>
            </a:ln>
          </c:spPr>
          <c:invertIfNegative val="0"/>
          <c:dLbls>
            <c:spPr>
              <a:noFill/>
              <a:ln>
                <a:noFill/>
              </a:ln>
              <a:effectLst/>
            </c:spPr>
            <c:txPr>
              <a:bodyPr/>
              <a:lstStyle/>
              <a:p>
                <a:pPr>
                  <a:defRPr lang="en-US" sz="2000" b="1" i="0" u="none" strike="noStrike" baseline="0">
                    <a:solidFill>
                      <a:schemeClr val="bg1"/>
                    </a:solidFill>
                    <a:latin typeface="Calibri"/>
                    <a:ea typeface="Calibri"/>
                    <a:cs typeface="Calibri"/>
                  </a:defRPr>
                </a:pPr>
                <a:endParaRPr lang="id-ID"/>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 Capaian Q19'!$C$102:$C$106</c:f>
              <c:strCache>
                <c:ptCount val="5"/>
                <c:pt idx="0">
                  <c:v>Penerimaan 
Status</c:v>
                </c:pt>
                <c:pt idx="1">
                  <c:v>Akses 
Layanan CST</c:v>
                </c:pt>
                <c:pt idx="2">
                  <c:v>Kepatuhan 
Berobat</c:v>
                </c:pt>
                <c:pt idx="3">
                  <c:v>Pencegahan 
Positif</c:v>
                </c:pt>
                <c:pt idx="4">
                  <c:v>Lain-lain</c:v>
                </c:pt>
              </c:strCache>
            </c:strRef>
          </c:cat>
          <c:val>
            <c:numRef>
              <c:f>'GRAFIK Capaian Q19'!$D$102:$D$106</c:f>
              <c:numCache>
                <c:formatCode>General</c:formatCode>
                <c:ptCount val="5"/>
                <c:pt idx="0">
                  <c:v>97</c:v>
                </c:pt>
                <c:pt idx="1">
                  <c:v>388</c:v>
                </c:pt>
                <c:pt idx="2">
                  <c:v>670</c:v>
                </c:pt>
                <c:pt idx="3">
                  <c:v>331</c:v>
                </c:pt>
                <c:pt idx="4">
                  <c:v>0</c:v>
                </c:pt>
              </c:numCache>
            </c:numRef>
          </c:val>
        </c:ser>
        <c:dLbls>
          <c:showLegendKey val="0"/>
          <c:showVal val="0"/>
          <c:showCatName val="0"/>
          <c:showSerName val="0"/>
          <c:showPercent val="0"/>
          <c:showBubbleSize val="0"/>
        </c:dLbls>
        <c:gapWidth val="75"/>
        <c:overlap val="40"/>
        <c:axId val="431643096"/>
        <c:axId val="431641920"/>
      </c:barChart>
      <c:lineChart>
        <c:grouping val="standard"/>
        <c:varyColors val="0"/>
        <c:ser>
          <c:idx val="1"/>
          <c:order val="1"/>
          <c:tx>
            <c:strRef>
              <c:f>'GRAFIK Capaian Q19'!$E$101</c:f>
              <c:strCache>
                <c:ptCount val="1"/>
                <c:pt idx="0">
                  <c:v>% dari total capaian</c:v>
                </c:pt>
              </c:strCache>
            </c:strRef>
          </c:tx>
          <c:spPr>
            <a:ln>
              <a:noFill/>
            </a:ln>
          </c:spPr>
          <c:marker>
            <c:symbol val="circle"/>
            <c:size val="5"/>
            <c:spPr>
              <a:solidFill>
                <a:srgbClr val="FF0000"/>
              </a:solidFill>
            </c:spPr>
          </c:marker>
          <c:dLbls>
            <c:dLbl>
              <c:idx val="0"/>
              <c:layout>
                <c:manualLayout>
                  <c:x val="2.3188405797101427E-3"/>
                  <c:y val="-0.1056603773584907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188405797101427E-3"/>
                  <c:y val="-0.1056603773584907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56678331875198E-3"/>
                  <c:y val="-1.60978946780588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188405797101427E-3"/>
                  <c:y val="-0.1006289308176101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2753623188405795E-3"/>
                  <c:y val="-0.130817610062893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2000" b="1" i="0" u="none" strike="noStrike" baseline="0">
                    <a:solidFill>
                      <a:srgbClr val="000000"/>
                    </a:solidFill>
                    <a:latin typeface="Calibri"/>
                    <a:ea typeface="Calibri"/>
                    <a:cs typeface="Calibri"/>
                  </a:defRPr>
                </a:pPr>
                <a:endParaRPr lang="id-ID"/>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 Capaian Q19'!$C$102:$C$106</c:f>
              <c:strCache>
                <c:ptCount val="5"/>
                <c:pt idx="0">
                  <c:v>Penerimaan 
Status</c:v>
                </c:pt>
                <c:pt idx="1">
                  <c:v>Akses 
Layanan CST</c:v>
                </c:pt>
                <c:pt idx="2">
                  <c:v>Kepatuhan 
Berobat</c:v>
                </c:pt>
                <c:pt idx="3">
                  <c:v>Pencegahan 
Positif</c:v>
                </c:pt>
                <c:pt idx="4">
                  <c:v>Lain-lain</c:v>
                </c:pt>
              </c:strCache>
            </c:strRef>
          </c:cat>
          <c:val>
            <c:numRef>
              <c:f>'GRAFIK Capaian Q19'!$E$102:$E$106</c:f>
              <c:numCache>
                <c:formatCode>0%</c:formatCode>
                <c:ptCount val="5"/>
                <c:pt idx="0">
                  <c:v>9.3090211132437664E-2</c:v>
                </c:pt>
                <c:pt idx="1">
                  <c:v>0.37236084452975188</c:v>
                </c:pt>
                <c:pt idx="2">
                  <c:v>0.64299424184261034</c:v>
                </c:pt>
                <c:pt idx="3">
                  <c:v>0.31765834932821596</c:v>
                </c:pt>
                <c:pt idx="4">
                  <c:v>0</c:v>
                </c:pt>
              </c:numCache>
            </c:numRef>
          </c:val>
          <c:smooth val="0"/>
        </c:ser>
        <c:dLbls>
          <c:showLegendKey val="0"/>
          <c:showVal val="0"/>
          <c:showCatName val="0"/>
          <c:showSerName val="0"/>
          <c:showPercent val="0"/>
          <c:showBubbleSize val="0"/>
        </c:dLbls>
        <c:marker val="1"/>
        <c:smooth val="0"/>
        <c:axId val="431637608"/>
        <c:axId val="431637216"/>
      </c:lineChart>
      <c:catAx>
        <c:axId val="431643096"/>
        <c:scaling>
          <c:orientation val="minMax"/>
        </c:scaling>
        <c:delete val="0"/>
        <c:axPos val="b"/>
        <c:numFmt formatCode="General" sourceLinked="1"/>
        <c:majorTickMark val="none"/>
        <c:minorTickMark val="none"/>
        <c:tickLblPos val="nextTo"/>
        <c:txPr>
          <a:bodyPr rot="0" vert="horz"/>
          <a:lstStyle/>
          <a:p>
            <a:pPr>
              <a:defRPr lang="en-US" sz="1800" b="1" i="0" u="none" strike="noStrike" baseline="0">
                <a:solidFill>
                  <a:srgbClr val="000000"/>
                </a:solidFill>
                <a:latin typeface="Calibri"/>
                <a:ea typeface="Calibri"/>
                <a:cs typeface="Calibri"/>
              </a:defRPr>
            </a:pPr>
            <a:endParaRPr lang="id-ID"/>
          </a:p>
        </c:txPr>
        <c:crossAx val="431641920"/>
        <c:crosses val="autoZero"/>
        <c:auto val="1"/>
        <c:lblAlgn val="ctr"/>
        <c:lblOffset val="100"/>
        <c:noMultiLvlLbl val="0"/>
      </c:catAx>
      <c:valAx>
        <c:axId val="431641920"/>
        <c:scaling>
          <c:orientation val="minMax"/>
        </c:scaling>
        <c:delete val="0"/>
        <c:axPos val="l"/>
        <c:majorGridlines/>
        <c:numFmt formatCode="General" sourceLinked="1"/>
        <c:majorTickMark val="none"/>
        <c:minorTickMark val="none"/>
        <c:tickLblPos val="nextTo"/>
        <c:txPr>
          <a:bodyPr rot="0" vert="horz"/>
          <a:lstStyle/>
          <a:p>
            <a:pPr>
              <a:defRPr lang="en-US" sz="1600" b="0" i="0" u="none" strike="noStrike" baseline="0">
                <a:solidFill>
                  <a:srgbClr val="000000"/>
                </a:solidFill>
                <a:latin typeface="Calibri"/>
                <a:ea typeface="Calibri"/>
                <a:cs typeface="Calibri"/>
              </a:defRPr>
            </a:pPr>
            <a:endParaRPr lang="id-ID"/>
          </a:p>
        </c:txPr>
        <c:crossAx val="431643096"/>
        <c:crosses val="autoZero"/>
        <c:crossBetween val="between"/>
      </c:valAx>
      <c:catAx>
        <c:axId val="431637608"/>
        <c:scaling>
          <c:orientation val="minMax"/>
        </c:scaling>
        <c:delete val="1"/>
        <c:axPos val="b"/>
        <c:numFmt formatCode="General" sourceLinked="1"/>
        <c:majorTickMark val="out"/>
        <c:minorTickMark val="none"/>
        <c:tickLblPos val="nextTo"/>
        <c:crossAx val="431637216"/>
        <c:crosses val="autoZero"/>
        <c:auto val="1"/>
        <c:lblAlgn val="ctr"/>
        <c:lblOffset val="100"/>
        <c:noMultiLvlLbl val="0"/>
      </c:catAx>
      <c:valAx>
        <c:axId val="431637216"/>
        <c:scaling>
          <c:orientation val="minMax"/>
        </c:scaling>
        <c:delete val="0"/>
        <c:axPos val="r"/>
        <c:numFmt formatCode="0%" sourceLinked="1"/>
        <c:majorTickMark val="out"/>
        <c:minorTickMark val="none"/>
        <c:tickLblPos val="nextTo"/>
        <c:txPr>
          <a:bodyPr rot="0" vert="horz"/>
          <a:lstStyle/>
          <a:p>
            <a:pPr>
              <a:defRPr lang="en-US" sz="1600" b="0" i="0" u="none" strike="noStrike" baseline="0">
                <a:solidFill>
                  <a:srgbClr val="000000"/>
                </a:solidFill>
                <a:latin typeface="Calibri"/>
                <a:ea typeface="Calibri"/>
                <a:cs typeface="Calibri"/>
              </a:defRPr>
            </a:pPr>
            <a:endParaRPr lang="id-ID"/>
          </a:p>
        </c:txPr>
        <c:crossAx val="431637608"/>
        <c:crosses val="max"/>
        <c:crossBetween val="between"/>
      </c:valAx>
    </c:plotArea>
    <c:plotVisOnly val="1"/>
    <c:dispBlanksAs val="gap"/>
    <c:showDLblsOverMax val="0"/>
  </c:chart>
  <c:spPr>
    <a:ln w="25400" cmpd="sng">
      <a:solidFill>
        <a:srgbClr val="0000CC"/>
      </a:solidFill>
    </a:ln>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0B050"/>
              </a:solidFill>
            </c:spPr>
          </c:dPt>
          <c:dPt>
            <c:idx val="1"/>
            <c:bubble3D val="0"/>
            <c:spPr>
              <a:solidFill>
                <a:schemeClr val="accent4">
                  <a:lumMod val="75000"/>
                </a:schemeClr>
              </a:solidFill>
            </c:spPr>
          </c:dPt>
          <c:dLbls>
            <c:dLbl>
              <c:idx val="1"/>
              <c:layout>
                <c:manualLayout>
                  <c:x val="6.2293152152129931E-2"/>
                  <c:y val="-0.3377246182017431"/>
                </c:manualLayout>
              </c:layout>
              <c:spPr>
                <a:noFill/>
                <a:ln>
                  <a:noFill/>
                </a:ln>
                <a:effectLst/>
              </c:spPr>
              <c:txPr>
                <a:bodyPr/>
                <a:lstStyle/>
                <a:p>
                  <a:pPr>
                    <a:defRPr lang="en-US" sz="2000">
                      <a:solidFill>
                        <a:schemeClr val="bg1"/>
                      </a:solidFill>
                    </a:defRPr>
                  </a:pPr>
                  <a:endParaRPr lang="id-ID"/>
                </a:p>
              </c:txPr>
              <c:showLegendKey val="0"/>
              <c:showVal val="1"/>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lang="en-US" sz="2000"/>
                </a:pPr>
                <a:endParaRPr lang="id-ID"/>
              </a:p>
            </c:txPr>
            <c:showLegendKey val="0"/>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'Tabel Rekap Laporan Bulan Ini'!$F$15:$G$15</c:f>
              <c:strCache>
                <c:ptCount val="2"/>
                <c:pt idx="0">
                  <c:v>Baru</c:v>
                </c:pt>
                <c:pt idx="1">
                  <c:v>Lama</c:v>
                </c:pt>
              </c:strCache>
            </c:strRef>
          </c:cat>
          <c:val>
            <c:numRef>
              <c:f>'Tabel Rekap Laporan Bulan Ini'!$F$28:$G$28</c:f>
              <c:numCache>
                <c:formatCode>General</c:formatCode>
                <c:ptCount val="2"/>
                <c:pt idx="0">
                  <c:v>42</c:v>
                </c:pt>
                <c:pt idx="1">
                  <c:v>575</c:v>
                </c:pt>
              </c:numCache>
            </c:numRef>
          </c:val>
        </c:ser>
        <c:dLbls>
          <c:showLegendKey val="0"/>
          <c:showVal val="0"/>
          <c:showCatName val="0"/>
          <c:showSerName val="0"/>
          <c:showPercent val="1"/>
          <c:showBubbleSize val="0"/>
          <c:showLeaderLines val="0"/>
        </c:dLbls>
      </c:pie3DChart>
      <c:spPr>
        <a:noFill/>
        <a:ln w="25400">
          <a:noFill/>
        </a:ln>
      </c:spPr>
    </c:plotArea>
    <c:legend>
      <c:legendPos val="b"/>
      <c:layout/>
      <c:overlay val="0"/>
      <c:txPr>
        <a:bodyPr/>
        <a:lstStyle/>
        <a:p>
          <a:pPr>
            <a:defRPr lang="en-US" sz="2000"/>
          </a:pPr>
          <a:endParaRPr lang="id-ID"/>
        </a:p>
      </c:txPr>
    </c:legend>
    <c:plotVisOnly val="1"/>
    <c:dispBlanksAs val="zero"/>
    <c:showDLblsOverMax val="0"/>
  </c:chart>
  <c:spPr>
    <a:ln w="25400">
      <a:solidFill>
        <a:srgbClr val="4F81BD"/>
      </a:solidFill>
    </a:ln>
  </c:spPr>
  <c:txPr>
    <a:bodyPr/>
    <a:lstStyle/>
    <a:p>
      <a:pPr>
        <a:defRPr sz="1100" b="1"/>
      </a:pPr>
      <a:endParaRPr lang="id-ID"/>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9.3055555555556044E-2"/>
          <c:y val="0.11351434649971992"/>
          <c:w val="0.8916666666666665"/>
          <c:h val="0.84717419200288846"/>
        </c:manualLayout>
      </c:layout>
      <c:pie3DChart>
        <c:varyColors val="1"/>
        <c:ser>
          <c:idx val="0"/>
          <c:order val="0"/>
          <c:explosion val="25"/>
          <c:dPt>
            <c:idx val="0"/>
            <c:bubble3D val="0"/>
            <c:explosion val="0"/>
            <c:spPr>
              <a:solidFill>
                <a:srgbClr val="92D050"/>
              </a:solidFill>
            </c:spPr>
          </c:dPt>
          <c:dPt>
            <c:idx val="1"/>
            <c:bubble3D val="0"/>
            <c:spPr>
              <a:solidFill>
                <a:srgbClr val="EA84CD"/>
              </a:solidFill>
            </c:spPr>
          </c:dPt>
          <c:dLbls>
            <c:dLbl>
              <c:idx val="0"/>
              <c:layout>
                <c:manualLayout>
                  <c:x val="-0.20008360233799782"/>
                  <c:y val="-0.1212090706570175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1096900978187297"/>
                  <c:y val="-0.11910629492682451"/>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sz="2000" b="1">
                    <a:solidFill>
                      <a:schemeClr val="bg1"/>
                    </a:solidFill>
                  </a:defRPr>
                </a:pPr>
                <a:endParaRPr lang="id-ID"/>
              </a:p>
            </c:txPr>
            <c:showLegendKey val="0"/>
            <c:showVal val="0"/>
            <c:showCatName val="1"/>
            <c:showSerName val="0"/>
            <c:showPercent val="1"/>
            <c:showBubbleSize val="0"/>
            <c:showLeaderLines val="1"/>
            <c:extLst>
              <c:ext xmlns:c15="http://schemas.microsoft.com/office/drawing/2012/chart" uri="{CE6537A1-D6FC-4f65-9D91-7224C49458BB}"/>
            </c:extLst>
          </c:dLbls>
          <c:cat>
            <c:strRef>
              <c:f>'Tabel Rekap Laporan Bulan Ini'!$J$16:$J$17</c:f>
              <c:strCache>
                <c:ptCount val="2"/>
                <c:pt idx="0">
                  <c:v>Laki-laki</c:v>
                </c:pt>
                <c:pt idx="1">
                  <c:v>Perempuan</c:v>
                </c:pt>
              </c:strCache>
            </c:strRef>
          </c:cat>
          <c:val>
            <c:numRef>
              <c:f>'Tabel Rekap Laporan Bulan Ini'!$M$16:$M$17</c:f>
              <c:numCache>
                <c:formatCode>General</c:formatCode>
                <c:ptCount val="2"/>
                <c:pt idx="0">
                  <c:v>307</c:v>
                </c:pt>
                <c:pt idx="1">
                  <c:v>308</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ln w="25400">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8020972191529874"/>
          <c:y val="8.1253410459082548E-2"/>
          <c:w val="0.59594089851929621"/>
          <c:h val="0.8255242049332977"/>
        </c:manualLayout>
      </c:layout>
      <c:pieChart>
        <c:varyColors val="1"/>
        <c:ser>
          <c:idx val="0"/>
          <c:order val="0"/>
          <c:explosion val="25"/>
          <c:dLbls>
            <c:dLbl>
              <c:idx val="0"/>
              <c:spPr>
                <a:noFill/>
                <a:ln>
                  <a:noFill/>
                </a:ln>
                <a:effectLst/>
              </c:spPr>
              <c:txPr>
                <a:bodyPr/>
                <a:lstStyle/>
                <a:p>
                  <a:pPr>
                    <a:defRPr lang="en-US" sz="2000">
                      <a:solidFill>
                        <a:schemeClr val="tx1"/>
                      </a:solidFill>
                    </a:defRPr>
                  </a:pPr>
                  <a:endParaRPr lang="id-ID"/>
                </a:p>
              </c:txPr>
              <c:showLegendKey val="0"/>
              <c:showVal val="0"/>
              <c:showCatName val="0"/>
              <c:showSerName val="0"/>
              <c:showPercent val="1"/>
              <c:showBubbleSize val="0"/>
            </c:dLbl>
            <c:dLbl>
              <c:idx val="1"/>
              <c:spPr>
                <a:noFill/>
                <a:ln>
                  <a:noFill/>
                </a:ln>
                <a:effectLst/>
              </c:spPr>
              <c:txPr>
                <a:bodyPr/>
                <a:lstStyle/>
                <a:p>
                  <a:pPr>
                    <a:defRPr lang="en-US" sz="2000">
                      <a:solidFill>
                        <a:schemeClr val="tx1"/>
                      </a:solidFill>
                    </a:defRPr>
                  </a:pPr>
                  <a:endParaRPr lang="id-ID"/>
                </a:p>
              </c:txPr>
              <c:showLegendKey val="0"/>
              <c:showVal val="0"/>
              <c:showCatName val="0"/>
              <c:showSerName val="0"/>
              <c:showPercent val="1"/>
              <c:showBubbleSize val="0"/>
            </c:dLbl>
            <c:dLbl>
              <c:idx val="2"/>
              <c:spPr>
                <a:noFill/>
                <a:ln>
                  <a:noFill/>
                </a:ln>
                <a:effectLst/>
              </c:spPr>
              <c:txPr>
                <a:bodyPr/>
                <a:lstStyle/>
                <a:p>
                  <a:pPr>
                    <a:defRPr lang="en-US" sz="2000">
                      <a:solidFill>
                        <a:schemeClr val="tx1"/>
                      </a:solidFill>
                    </a:defRPr>
                  </a:pPr>
                  <a:endParaRPr lang="id-ID"/>
                </a:p>
              </c:txPr>
              <c:showLegendKey val="0"/>
              <c:showVal val="0"/>
              <c:showCatName val="0"/>
              <c:showSerName val="0"/>
              <c:showPercent val="1"/>
              <c:showBubbleSize val="0"/>
            </c:dLbl>
            <c:dLbl>
              <c:idx val="3"/>
              <c:spPr>
                <a:noFill/>
                <a:ln>
                  <a:noFill/>
                </a:ln>
                <a:effectLst/>
              </c:spPr>
              <c:txPr>
                <a:bodyPr/>
                <a:lstStyle/>
                <a:p>
                  <a:pPr>
                    <a:defRPr lang="en-US" sz="2000">
                      <a:solidFill>
                        <a:schemeClr val="tx1"/>
                      </a:solidFill>
                    </a:defRPr>
                  </a:pPr>
                  <a:endParaRPr lang="id-ID"/>
                </a:p>
              </c:txPr>
              <c:showLegendKey val="0"/>
              <c:showVal val="0"/>
              <c:showCatName val="0"/>
              <c:showSerName val="0"/>
              <c:showPercent val="1"/>
              <c:showBubbleSize val="0"/>
            </c:dLbl>
            <c:dLbl>
              <c:idx val="6"/>
              <c:spPr>
                <a:noFill/>
                <a:ln>
                  <a:noFill/>
                </a:ln>
                <a:effectLst/>
              </c:spPr>
              <c:txPr>
                <a:bodyPr/>
                <a:lstStyle/>
                <a:p>
                  <a:pPr>
                    <a:defRPr lang="en-US" sz="2000">
                      <a:solidFill>
                        <a:schemeClr val="tx1"/>
                      </a:solidFill>
                    </a:defRPr>
                  </a:pPr>
                  <a:endParaRPr lang="id-ID"/>
                </a:p>
              </c:txPr>
              <c:showLegendKey val="0"/>
              <c:showVal val="0"/>
              <c:showCatName val="0"/>
              <c:showSerName val="0"/>
              <c:showPercent val="1"/>
              <c:showBubbleSize val="0"/>
            </c:dLbl>
            <c:spPr>
              <a:noFill/>
              <a:ln>
                <a:noFill/>
              </a:ln>
              <a:effectLst/>
            </c:spPr>
            <c:txPr>
              <a:bodyPr/>
              <a:lstStyle/>
              <a:p>
                <a:pPr>
                  <a:defRPr lang="en-US" sz="2000">
                    <a:solidFill>
                      <a:schemeClr val="bg1"/>
                    </a:solidFill>
                  </a:defRPr>
                </a:pPr>
                <a:endParaRPr lang="id-ID"/>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'Tabel Rekap Laporan Bulan Ini'!$E$35:$E$41</c:f>
              <c:strCache>
                <c:ptCount val="7"/>
                <c:pt idx="0">
                  <c:v>&lt; 1</c:v>
                </c:pt>
                <c:pt idx="1">
                  <c:v>1-4</c:v>
                </c:pt>
                <c:pt idx="2">
                  <c:v>5-14</c:v>
                </c:pt>
                <c:pt idx="3">
                  <c:v>15-19</c:v>
                </c:pt>
                <c:pt idx="4">
                  <c:v>20-24</c:v>
                </c:pt>
                <c:pt idx="5">
                  <c:v>25-49</c:v>
                </c:pt>
                <c:pt idx="6">
                  <c:v>≥50</c:v>
                </c:pt>
              </c:strCache>
            </c:strRef>
          </c:cat>
          <c:val>
            <c:numRef>
              <c:f>'Tabel Rekap Laporan Bulan Ini'!$H$35:$H$41</c:f>
              <c:numCache>
                <c:formatCode>General</c:formatCode>
                <c:ptCount val="7"/>
                <c:pt idx="0">
                  <c:v>0</c:v>
                </c:pt>
                <c:pt idx="1">
                  <c:v>8</c:v>
                </c:pt>
                <c:pt idx="2">
                  <c:v>17</c:v>
                </c:pt>
                <c:pt idx="3">
                  <c:v>19</c:v>
                </c:pt>
                <c:pt idx="4">
                  <c:v>78</c:v>
                </c:pt>
                <c:pt idx="5">
                  <c:v>477</c:v>
                </c:pt>
                <c:pt idx="6">
                  <c:v>16</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b"/>
      <c:layout>
        <c:manualLayout>
          <c:xMode val="edge"/>
          <c:yMode val="edge"/>
          <c:x val="2.125238085887645E-2"/>
          <c:y val="0.90891565383595352"/>
          <c:w val="0.82176658092302057"/>
          <c:h val="6.086202639304255E-2"/>
        </c:manualLayout>
      </c:layout>
      <c:overlay val="0"/>
      <c:txPr>
        <a:bodyPr/>
        <a:lstStyle/>
        <a:p>
          <a:pPr>
            <a:defRPr lang="en-US" sz="2000"/>
          </a:pPr>
          <a:endParaRPr lang="id-ID"/>
        </a:p>
      </c:txPr>
    </c:legend>
    <c:plotVisOnly val="1"/>
    <c:dispBlanksAs val="zero"/>
    <c:showDLblsOverMax val="0"/>
  </c:chart>
  <c:spPr>
    <a:ln w="25400">
      <a:noFill/>
    </a:ln>
  </c:spPr>
  <c:txPr>
    <a:bodyPr/>
    <a:lstStyle/>
    <a:p>
      <a:pPr>
        <a:defRPr b="1"/>
      </a:pPr>
      <a:endParaRPr lang="id-ID"/>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66664121530571085"/>
          <c:h val="0.86528987185425355"/>
        </c:manualLayout>
      </c:layout>
      <c:barChart>
        <c:barDir val="bar"/>
        <c:grouping val="clustered"/>
        <c:varyColors val="0"/>
        <c:ser>
          <c:idx val="0"/>
          <c:order val="0"/>
          <c:invertIfNegative val="0"/>
          <c:dPt>
            <c:idx val="0"/>
            <c:invertIfNegative val="0"/>
            <c:bubble3D val="0"/>
            <c:spPr>
              <a:solidFill>
                <a:schemeClr val="accent3"/>
              </a:solidFill>
            </c:spPr>
          </c:dPt>
          <c:dPt>
            <c:idx val="1"/>
            <c:invertIfNegative val="0"/>
            <c:bubble3D val="0"/>
            <c:spPr>
              <a:solidFill>
                <a:schemeClr val="accent3">
                  <a:lumMod val="50000"/>
                </a:schemeClr>
              </a:solidFill>
            </c:spPr>
          </c:dPt>
          <c:dPt>
            <c:idx val="2"/>
            <c:invertIfNegative val="0"/>
            <c:bubble3D val="0"/>
            <c:spPr>
              <a:solidFill>
                <a:srgbClr val="FF00FF"/>
              </a:solidFill>
            </c:spPr>
          </c:dPt>
          <c:dPt>
            <c:idx val="3"/>
            <c:invertIfNegative val="0"/>
            <c:bubble3D val="0"/>
            <c:spPr>
              <a:solidFill>
                <a:schemeClr val="accent4">
                  <a:lumMod val="75000"/>
                </a:schemeClr>
              </a:solidFill>
            </c:spPr>
          </c:dPt>
          <c:dPt>
            <c:idx val="4"/>
            <c:invertIfNegative val="0"/>
            <c:bubble3D val="0"/>
            <c:spPr>
              <a:solidFill>
                <a:schemeClr val="accent2">
                  <a:lumMod val="75000"/>
                </a:schemeClr>
              </a:solidFill>
            </c:spPr>
          </c:dPt>
          <c:dPt>
            <c:idx val="5"/>
            <c:invertIfNegative val="0"/>
            <c:bubble3D val="0"/>
            <c:spPr>
              <a:solidFill>
                <a:srgbClr val="FF0000"/>
              </a:solidFill>
            </c:spPr>
          </c:dPt>
          <c:dPt>
            <c:idx val="6"/>
            <c:invertIfNegative val="0"/>
            <c:bubble3D val="0"/>
            <c:spPr>
              <a:solidFill>
                <a:srgbClr val="FFFF00"/>
              </a:solidFill>
            </c:spPr>
          </c:dPt>
          <c:dPt>
            <c:idx val="7"/>
            <c:invertIfNegative val="0"/>
            <c:bubble3D val="0"/>
            <c:spPr>
              <a:solidFill>
                <a:srgbClr val="00B0F0"/>
              </a:solidFill>
            </c:spPr>
          </c:dPt>
          <c:dPt>
            <c:idx val="8"/>
            <c:invertIfNegative val="0"/>
            <c:bubble3D val="0"/>
            <c:spPr>
              <a:solidFill>
                <a:srgbClr val="00FF00"/>
              </a:solidFill>
            </c:spPr>
          </c:dPt>
          <c:dPt>
            <c:idx val="9"/>
            <c:invertIfNegative val="0"/>
            <c:bubble3D val="0"/>
            <c:spPr>
              <a:solidFill>
                <a:schemeClr val="accent6">
                  <a:lumMod val="75000"/>
                </a:schemeClr>
              </a:solidFill>
            </c:spPr>
          </c:dPt>
          <c:dPt>
            <c:idx val="10"/>
            <c:invertIfNegative val="0"/>
            <c:bubble3D val="0"/>
            <c:spPr>
              <a:solidFill>
                <a:srgbClr val="002060"/>
              </a:solidFill>
            </c:spPr>
          </c:dPt>
          <c:dPt>
            <c:idx val="11"/>
            <c:invertIfNegative val="0"/>
            <c:bubble3D val="0"/>
            <c:spPr>
              <a:solidFill>
                <a:schemeClr val="tx1"/>
              </a:solidFill>
            </c:spPr>
          </c:dPt>
          <c:dLbls>
            <c:spPr>
              <a:noFill/>
              <a:ln>
                <a:noFill/>
              </a:ln>
              <a:effectLst/>
            </c:spPr>
            <c:txPr>
              <a:bodyPr/>
              <a:lstStyle/>
              <a:p>
                <a:pPr>
                  <a:defRPr lang="en-US" sz="2000"/>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 Rekap Laporan Bulan Ini'!$E$16:$E$27</c:f>
              <c:strCache>
                <c:ptCount val="12"/>
                <c:pt idx="0">
                  <c:v>WPSL</c:v>
                </c:pt>
                <c:pt idx="1">
                  <c:v>WPSTL</c:v>
                </c:pt>
                <c:pt idx="2">
                  <c:v>WARIA</c:v>
                </c:pt>
                <c:pt idx="3">
                  <c:v>PPS</c:v>
                </c:pt>
                <c:pt idx="4">
                  <c:v>LSL</c:v>
                </c:pt>
                <c:pt idx="5">
                  <c:v>Penasun</c:v>
                </c:pt>
                <c:pt idx="6">
                  <c:v>Pasangan Penasun</c:v>
                </c:pt>
                <c:pt idx="7">
                  <c:v>Pelanggan WPSL</c:v>
                </c:pt>
                <c:pt idx="8">
                  <c:v>Pelanggan WPSTL</c:v>
                </c:pt>
                <c:pt idx="9">
                  <c:v>Pelanggan Waria</c:v>
                </c:pt>
                <c:pt idx="10">
                  <c:v>Pasangan Risti</c:v>
                </c:pt>
                <c:pt idx="11">
                  <c:v>Lainnya</c:v>
                </c:pt>
              </c:strCache>
            </c:strRef>
          </c:cat>
          <c:val>
            <c:numRef>
              <c:f>'Tabel Rekap Laporan Bulan Ini'!$H$16:$H$27</c:f>
              <c:numCache>
                <c:formatCode>General</c:formatCode>
                <c:ptCount val="12"/>
                <c:pt idx="0">
                  <c:v>116</c:v>
                </c:pt>
                <c:pt idx="1">
                  <c:v>3</c:v>
                </c:pt>
                <c:pt idx="2">
                  <c:v>23</c:v>
                </c:pt>
                <c:pt idx="3">
                  <c:v>0</c:v>
                </c:pt>
                <c:pt idx="4">
                  <c:v>41</c:v>
                </c:pt>
                <c:pt idx="5">
                  <c:v>119</c:v>
                </c:pt>
                <c:pt idx="6">
                  <c:v>82</c:v>
                </c:pt>
                <c:pt idx="7">
                  <c:v>97</c:v>
                </c:pt>
                <c:pt idx="8">
                  <c:v>11</c:v>
                </c:pt>
                <c:pt idx="9">
                  <c:v>0</c:v>
                </c:pt>
                <c:pt idx="10">
                  <c:v>89</c:v>
                </c:pt>
                <c:pt idx="11">
                  <c:v>36</c:v>
                </c:pt>
              </c:numCache>
            </c:numRef>
          </c:val>
        </c:ser>
        <c:dLbls>
          <c:showLegendKey val="0"/>
          <c:showVal val="0"/>
          <c:showCatName val="0"/>
          <c:showSerName val="0"/>
          <c:showPercent val="0"/>
          <c:showBubbleSize val="0"/>
        </c:dLbls>
        <c:gapWidth val="100"/>
        <c:axId val="431648192"/>
        <c:axId val="431639960"/>
      </c:barChart>
      <c:catAx>
        <c:axId val="431648192"/>
        <c:scaling>
          <c:orientation val="minMax"/>
        </c:scaling>
        <c:delete val="0"/>
        <c:axPos val="l"/>
        <c:numFmt formatCode="General" sourceLinked="1"/>
        <c:majorTickMark val="out"/>
        <c:minorTickMark val="none"/>
        <c:tickLblPos val="nextTo"/>
        <c:txPr>
          <a:bodyPr/>
          <a:lstStyle/>
          <a:p>
            <a:pPr>
              <a:defRPr lang="en-US" sz="1600"/>
            </a:pPr>
            <a:endParaRPr lang="id-ID"/>
          </a:p>
        </c:txPr>
        <c:crossAx val="431639960"/>
        <c:crosses val="autoZero"/>
        <c:auto val="1"/>
        <c:lblAlgn val="ctr"/>
        <c:lblOffset val="100"/>
        <c:noMultiLvlLbl val="0"/>
      </c:catAx>
      <c:valAx>
        <c:axId val="431639960"/>
        <c:scaling>
          <c:orientation val="minMax"/>
        </c:scaling>
        <c:delete val="0"/>
        <c:axPos val="b"/>
        <c:majorGridlines/>
        <c:numFmt formatCode="General" sourceLinked="1"/>
        <c:majorTickMark val="out"/>
        <c:minorTickMark val="none"/>
        <c:tickLblPos val="nextTo"/>
        <c:txPr>
          <a:bodyPr/>
          <a:lstStyle/>
          <a:p>
            <a:pPr>
              <a:defRPr lang="en-US" sz="1600"/>
            </a:pPr>
            <a:endParaRPr lang="id-ID"/>
          </a:p>
        </c:txPr>
        <c:crossAx val="431648192"/>
        <c:crosses val="autoZero"/>
        <c:crossBetween val="between"/>
      </c:valAx>
    </c:plotArea>
    <c:plotVisOnly val="1"/>
    <c:dispBlanksAs val="zero"/>
    <c:showDLblsOverMax val="0"/>
  </c:chart>
  <c:spPr>
    <a:ln w="25400">
      <a:noFill/>
    </a:ln>
  </c:spPr>
  <c:txPr>
    <a:bodyPr/>
    <a:lstStyle/>
    <a:p>
      <a:pPr>
        <a:defRPr b="1"/>
      </a:pPr>
      <a:endParaRPr lang="id-ID"/>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6">
                  <a:lumMod val="75000"/>
                </a:schemeClr>
              </a:solidFill>
            </c:spPr>
          </c:dPt>
          <c:dPt>
            <c:idx val="1"/>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a:lstStyle/>
              <a:p>
                <a:pPr>
                  <a:defRPr lang="en-US" sz="20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 Rekap Laporan Bulan Ini'!$P$15:$S$15</c:f>
              <c:strCache>
                <c:ptCount val="4"/>
                <c:pt idx="0">
                  <c:v>Kunjungan Rumah</c:v>
                </c:pt>
                <c:pt idx="1">
                  <c:v>Kunjungan Fasyankes</c:v>
                </c:pt>
                <c:pt idx="2">
                  <c:v>Pertemuan Kelompok</c:v>
                </c:pt>
                <c:pt idx="3">
                  <c:v>Pertemuan RS/PKM</c:v>
                </c:pt>
              </c:strCache>
            </c:strRef>
          </c:cat>
          <c:val>
            <c:numRef>
              <c:f>'Tabel Rekap Laporan Bulan Ini'!$P$28:$S$28</c:f>
              <c:numCache>
                <c:formatCode>General</c:formatCode>
                <c:ptCount val="4"/>
                <c:pt idx="0">
                  <c:v>114</c:v>
                </c:pt>
                <c:pt idx="1">
                  <c:v>397</c:v>
                </c:pt>
                <c:pt idx="2">
                  <c:v>57</c:v>
                </c:pt>
                <c:pt idx="3">
                  <c:v>58</c:v>
                </c:pt>
              </c:numCache>
            </c:numRef>
          </c:val>
        </c:ser>
        <c:dLbls>
          <c:showLegendKey val="0"/>
          <c:showVal val="1"/>
          <c:showCatName val="0"/>
          <c:showSerName val="0"/>
          <c:showPercent val="0"/>
          <c:showBubbleSize val="0"/>
        </c:dLbls>
        <c:gapWidth val="150"/>
        <c:overlap val="-25"/>
        <c:axId val="431638784"/>
        <c:axId val="431645056"/>
      </c:barChart>
      <c:catAx>
        <c:axId val="431638784"/>
        <c:scaling>
          <c:orientation val="minMax"/>
        </c:scaling>
        <c:delete val="0"/>
        <c:axPos val="b"/>
        <c:numFmt formatCode="General" sourceLinked="1"/>
        <c:majorTickMark val="none"/>
        <c:minorTickMark val="none"/>
        <c:tickLblPos val="nextTo"/>
        <c:txPr>
          <a:bodyPr/>
          <a:lstStyle/>
          <a:p>
            <a:pPr>
              <a:defRPr lang="en-US" sz="1800" b="1"/>
            </a:pPr>
            <a:endParaRPr lang="id-ID"/>
          </a:p>
        </c:txPr>
        <c:crossAx val="431645056"/>
        <c:crosses val="autoZero"/>
        <c:auto val="1"/>
        <c:lblAlgn val="ctr"/>
        <c:lblOffset val="100"/>
        <c:noMultiLvlLbl val="0"/>
      </c:catAx>
      <c:valAx>
        <c:axId val="431645056"/>
        <c:scaling>
          <c:orientation val="minMax"/>
        </c:scaling>
        <c:delete val="1"/>
        <c:axPos val="l"/>
        <c:numFmt formatCode="General" sourceLinked="1"/>
        <c:majorTickMark val="out"/>
        <c:minorTickMark val="none"/>
        <c:tickLblPos val="nextTo"/>
        <c:crossAx val="431638784"/>
        <c:crosses val="autoZero"/>
        <c:crossBetween val="between"/>
      </c:valAx>
    </c:plotArea>
    <c:plotVisOnly val="1"/>
    <c:dispBlanksAs val="gap"/>
    <c:showDLblsOverMax val="0"/>
  </c:chart>
  <c:spPr>
    <a:ln w="25400">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'HIV-AIDS KEC'!$AH$1</c:f>
              <c:strCache>
                <c:ptCount val="1"/>
                <c:pt idx="0">
                  <c:v>HIV</c:v>
                </c:pt>
              </c:strCache>
            </c:strRef>
          </c:tx>
          <c:invertIfNegative val="0"/>
          <c:dLbls>
            <c:spPr>
              <a:noFill/>
              <a:ln>
                <a:noFill/>
              </a:ln>
              <a:effectLst/>
            </c:spPr>
            <c:txPr>
              <a:bodyPr wrap="square" lIns="38100" tIns="19050" rIns="38100" bIns="19050" anchor="ctr">
                <a:spAutoFit/>
              </a:bodyPr>
              <a:lstStyle/>
              <a:p>
                <a:pPr>
                  <a:defRPr lang="en-US" sz="16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'HIV-AIDS KEC'!$AG$2:$AG$28</c:f>
              <c:strCache>
                <c:ptCount val="27"/>
                <c:pt idx="0">
                  <c:v>LUAR DAERAH</c:v>
                </c:pt>
                <c:pt idx="1">
                  <c:v>TANGERANG</c:v>
                </c:pt>
                <c:pt idx="2">
                  <c:v>KOSAMBI </c:v>
                </c:pt>
                <c:pt idx="3">
                  <c:v>CURUG</c:v>
                </c:pt>
                <c:pt idx="4">
                  <c:v>CIKUPA</c:v>
                </c:pt>
                <c:pt idx="5">
                  <c:v>TIGARAKSA</c:v>
                </c:pt>
                <c:pt idx="6">
                  <c:v>SEPATAN</c:v>
                </c:pt>
                <c:pt idx="7">
                  <c:v>SINDANG JAYA</c:v>
                </c:pt>
                <c:pt idx="8">
                  <c:v>BINONG</c:v>
                </c:pt>
                <c:pt idx="9">
                  <c:v>KUTABUMI</c:v>
                </c:pt>
                <c:pt idx="10">
                  <c:v>KRESEK</c:v>
                </c:pt>
                <c:pt idx="11">
                  <c:v>MAUK</c:v>
                </c:pt>
                <c:pt idx="12">
                  <c:v>TELUKNAGA</c:v>
                </c:pt>
                <c:pt idx="13">
                  <c:v>BOJONG NANGKA</c:v>
                </c:pt>
                <c:pt idx="14">
                  <c:v>CISOKA</c:v>
                </c:pt>
                <c:pt idx="15">
                  <c:v>JAMBE</c:v>
                </c:pt>
                <c:pt idx="16">
                  <c:v>MEKAR BARU</c:v>
                </c:pt>
                <c:pt idx="17">
                  <c:v>PAKUHAJI</c:v>
                </c:pt>
                <c:pt idx="18">
                  <c:v>RAJEG</c:v>
                </c:pt>
                <c:pt idx="19">
                  <c:v>BALARAJA</c:v>
                </c:pt>
                <c:pt idx="20">
                  <c:v>GUNUNG KALER</c:v>
                </c:pt>
                <c:pt idx="21">
                  <c:v>KELAPA DUA</c:v>
                </c:pt>
                <c:pt idx="22">
                  <c:v>KRONJO</c:v>
                </c:pt>
                <c:pt idx="23">
                  <c:v>LEGOK</c:v>
                </c:pt>
                <c:pt idx="24">
                  <c:v>PAGEDANGAN</c:v>
                </c:pt>
                <c:pt idx="25">
                  <c:v>PANONGAN</c:v>
                </c:pt>
                <c:pt idx="26">
                  <c:v>SUKAMULYA</c:v>
                </c:pt>
              </c:strCache>
            </c:strRef>
          </c:cat>
          <c:val>
            <c:numRef>
              <c:f>'HIV-AIDS KEC'!$AH$2:$AH$28</c:f>
              <c:numCache>
                <c:formatCode>General</c:formatCode>
                <c:ptCount val="27"/>
                <c:pt idx="0">
                  <c:v>23</c:v>
                </c:pt>
                <c:pt idx="1">
                  <c:v>12</c:v>
                </c:pt>
                <c:pt idx="2">
                  <c:v>6</c:v>
                </c:pt>
                <c:pt idx="3">
                  <c:v>6</c:v>
                </c:pt>
                <c:pt idx="4">
                  <c:v>4</c:v>
                </c:pt>
                <c:pt idx="5">
                  <c:v>6</c:v>
                </c:pt>
                <c:pt idx="6">
                  <c:v>3</c:v>
                </c:pt>
                <c:pt idx="7">
                  <c:v>4</c:v>
                </c:pt>
                <c:pt idx="8">
                  <c:v>2</c:v>
                </c:pt>
                <c:pt idx="9">
                  <c:v>0</c:v>
                </c:pt>
                <c:pt idx="10">
                  <c:v>3</c:v>
                </c:pt>
                <c:pt idx="11">
                  <c:v>2</c:v>
                </c:pt>
                <c:pt idx="12">
                  <c:v>0</c:v>
                </c:pt>
                <c:pt idx="13">
                  <c:v>2</c:v>
                </c:pt>
                <c:pt idx="14">
                  <c:v>2</c:v>
                </c:pt>
                <c:pt idx="15">
                  <c:v>2</c:v>
                </c:pt>
                <c:pt idx="16">
                  <c:v>1</c:v>
                </c:pt>
                <c:pt idx="17">
                  <c:v>0</c:v>
                </c:pt>
                <c:pt idx="18">
                  <c:v>1</c:v>
                </c:pt>
                <c:pt idx="19">
                  <c:v>1</c:v>
                </c:pt>
                <c:pt idx="20">
                  <c:v>1</c:v>
                </c:pt>
                <c:pt idx="21">
                  <c:v>1</c:v>
                </c:pt>
                <c:pt idx="22">
                  <c:v>0</c:v>
                </c:pt>
                <c:pt idx="23">
                  <c:v>1</c:v>
                </c:pt>
                <c:pt idx="24">
                  <c:v>0</c:v>
                </c:pt>
                <c:pt idx="25">
                  <c:v>1</c:v>
                </c:pt>
                <c:pt idx="26">
                  <c:v>1</c:v>
                </c:pt>
              </c:numCache>
            </c:numRef>
          </c:val>
        </c:ser>
        <c:ser>
          <c:idx val="1"/>
          <c:order val="1"/>
          <c:tx>
            <c:strRef>
              <c:f>'HIV-AIDS KEC'!$AI$1</c:f>
              <c:strCache>
                <c:ptCount val="1"/>
                <c:pt idx="0">
                  <c:v>AIDS</c:v>
                </c:pt>
              </c:strCache>
            </c:strRef>
          </c:tx>
          <c:invertIfNegative val="0"/>
          <c:dLbls>
            <c:spPr>
              <a:noFill/>
              <a:ln>
                <a:noFill/>
              </a:ln>
              <a:effectLst/>
            </c:spPr>
            <c:txPr>
              <a:bodyPr wrap="square" lIns="38100" tIns="19050" rIns="38100" bIns="19050" anchor="ctr">
                <a:spAutoFit/>
              </a:bodyPr>
              <a:lstStyle/>
              <a:p>
                <a:pPr>
                  <a:defRPr lang="en-US" sz="16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'HIV-AIDS KEC'!$AG$2:$AG$28</c:f>
              <c:strCache>
                <c:ptCount val="27"/>
                <c:pt idx="0">
                  <c:v>LUAR DAERAH</c:v>
                </c:pt>
                <c:pt idx="1">
                  <c:v>TANGERANG</c:v>
                </c:pt>
                <c:pt idx="2">
                  <c:v>KOSAMBI </c:v>
                </c:pt>
                <c:pt idx="3">
                  <c:v>CURUG</c:v>
                </c:pt>
                <c:pt idx="4">
                  <c:v>CIKUPA</c:v>
                </c:pt>
                <c:pt idx="5">
                  <c:v>TIGARAKSA</c:v>
                </c:pt>
                <c:pt idx="6">
                  <c:v>SEPATAN</c:v>
                </c:pt>
                <c:pt idx="7">
                  <c:v>SINDANG JAYA</c:v>
                </c:pt>
                <c:pt idx="8">
                  <c:v>BINONG</c:v>
                </c:pt>
                <c:pt idx="9">
                  <c:v>KUTABUMI</c:v>
                </c:pt>
                <c:pt idx="10">
                  <c:v>KRESEK</c:v>
                </c:pt>
                <c:pt idx="11">
                  <c:v>MAUK</c:v>
                </c:pt>
                <c:pt idx="12">
                  <c:v>TELUKNAGA</c:v>
                </c:pt>
                <c:pt idx="13">
                  <c:v>BOJONG NANGKA</c:v>
                </c:pt>
                <c:pt idx="14">
                  <c:v>CISOKA</c:v>
                </c:pt>
                <c:pt idx="15">
                  <c:v>JAMBE</c:v>
                </c:pt>
                <c:pt idx="16">
                  <c:v>MEKAR BARU</c:v>
                </c:pt>
                <c:pt idx="17">
                  <c:v>PAKUHAJI</c:v>
                </c:pt>
                <c:pt idx="18">
                  <c:v>RAJEG</c:v>
                </c:pt>
                <c:pt idx="19">
                  <c:v>BALARAJA</c:v>
                </c:pt>
                <c:pt idx="20">
                  <c:v>GUNUNG KALER</c:v>
                </c:pt>
                <c:pt idx="21">
                  <c:v>KELAPA DUA</c:v>
                </c:pt>
                <c:pt idx="22">
                  <c:v>KRONJO</c:v>
                </c:pt>
                <c:pt idx="23">
                  <c:v>LEGOK</c:v>
                </c:pt>
                <c:pt idx="24">
                  <c:v>PAGEDANGAN</c:v>
                </c:pt>
                <c:pt idx="25">
                  <c:v>PANONGAN</c:v>
                </c:pt>
                <c:pt idx="26">
                  <c:v>SUKAMULYA</c:v>
                </c:pt>
              </c:strCache>
            </c:strRef>
          </c:cat>
          <c:val>
            <c:numRef>
              <c:f>'HIV-AIDS KEC'!$AI$2:$AI$28</c:f>
              <c:numCache>
                <c:formatCode>General</c:formatCode>
                <c:ptCount val="27"/>
                <c:pt idx="0">
                  <c:v>17</c:v>
                </c:pt>
                <c:pt idx="1">
                  <c:v>0</c:v>
                </c:pt>
                <c:pt idx="2">
                  <c:v>6</c:v>
                </c:pt>
                <c:pt idx="3">
                  <c:v>3</c:v>
                </c:pt>
                <c:pt idx="4">
                  <c:v>4</c:v>
                </c:pt>
                <c:pt idx="5">
                  <c:v>0</c:v>
                </c:pt>
                <c:pt idx="6">
                  <c:v>2</c:v>
                </c:pt>
                <c:pt idx="7">
                  <c:v>1</c:v>
                </c:pt>
                <c:pt idx="8">
                  <c:v>1</c:v>
                </c:pt>
                <c:pt idx="9">
                  <c:v>3</c:v>
                </c:pt>
                <c:pt idx="10">
                  <c:v>0</c:v>
                </c:pt>
                <c:pt idx="11">
                  <c:v>1</c:v>
                </c:pt>
                <c:pt idx="12">
                  <c:v>3</c:v>
                </c:pt>
                <c:pt idx="13">
                  <c:v>0</c:v>
                </c:pt>
                <c:pt idx="14">
                  <c:v>0</c:v>
                </c:pt>
                <c:pt idx="15">
                  <c:v>0</c:v>
                </c:pt>
                <c:pt idx="16">
                  <c:v>1</c:v>
                </c:pt>
                <c:pt idx="17">
                  <c:v>2</c:v>
                </c:pt>
                <c:pt idx="18">
                  <c:v>1</c:v>
                </c:pt>
                <c:pt idx="19">
                  <c:v>0</c:v>
                </c:pt>
                <c:pt idx="20">
                  <c:v>0</c:v>
                </c:pt>
                <c:pt idx="21">
                  <c:v>0</c:v>
                </c:pt>
                <c:pt idx="22">
                  <c:v>1</c:v>
                </c:pt>
                <c:pt idx="23">
                  <c:v>0</c:v>
                </c:pt>
                <c:pt idx="24">
                  <c:v>1</c:v>
                </c:pt>
                <c:pt idx="25">
                  <c:v>0</c:v>
                </c:pt>
                <c:pt idx="26">
                  <c:v>0</c:v>
                </c:pt>
              </c:numCache>
            </c:numRef>
          </c:val>
        </c:ser>
        <c:dLbls>
          <c:showLegendKey val="0"/>
          <c:showVal val="1"/>
          <c:showCatName val="0"/>
          <c:showSerName val="0"/>
          <c:showPercent val="0"/>
          <c:showBubbleSize val="0"/>
        </c:dLbls>
        <c:gapWidth val="95"/>
        <c:gapDepth val="95"/>
        <c:shape val="cylinder"/>
        <c:axId val="392257904"/>
        <c:axId val="392257120"/>
        <c:axId val="0"/>
      </c:bar3DChart>
      <c:catAx>
        <c:axId val="392257904"/>
        <c:scaling>
          <c:orientation val="minMax"/>
        </c:scaling>
        <c:delete val="0"/>
        <c:axPos val="l"/>
        <c:numFmt formatCode="General" sourceLinked="0"/>
        <c:majorTickMark val="none"/>
        <c:minorTickMark val="none"/>
        <c:tickLblPos val="nextTo"/>
        <c:txPr>
          <a:bodyPr/>
          <a:lstStyle/>
          <a:p>
            <a:pPr>
              <a:defRPr lang="en-US" sz="1000" b="1"/>
            </a:pPr>
            <a:endParaRPr lang="id-ID"/>
          </a:p>
        </c:txPr>
        <c:crossAx val="392257120"/>
        <c:crosses val="autoZero"/>
        <c:auto val="1"/>
        <c:lblAlgn val="ctr"/>
        <c:lblOffset val="100"/>
        <c:noMultiLvlLbl val="0"/>
      </c:catAx>
      <c:valAx>
        <c:axId val="392257120"/>
        <c:scaling>
          <c:orientation val="minMax"/>
        </c:scaling>
        <c:delete val="1"/>
        <c:axPos val="b"/>
        <c:numFmt formatCode="General" sourceLinked="1"/>
        <c:majorTickMark val="none"/>
        <c:minorTickMark val="none"/>
        <c:tickLblPos val="nextTo"/>
        <c:crossAx val="392257904"/>
        <c:crosses val="autoZero"/>
        <c:crossBetween val="between"/>
      </c:valAx>
    </c:plotArea>
    <c:legend>
      <c:legendPos val="t"/>
      <c:layout>
        <c:manualLayout>
          <c:xMode val="edge"/>
          <c:yMode val="edge"/>
          <c:x val="0.69429239538696796"/>
          <c:y val="0.39968552165970639"/>
          <c:w val="0.15680916904444261"/>
          <c:h val="5.8323241622053081E-2"/>
        </c:manualLayout>
      </c:layout>
      <c:overlay val="0"/>
      <c:txPr>
        <a:bodyPr/>
        <a:lstStyle/>
        <a:p>
          <a:pPr>
            <a:defRPr lang="en-US" sz="2000" b="1"/>
          </a:pPr>
          <a:endParaRPr lang="id-ID"/>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lang="en-US" sz="2000"/>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 Rekap Laporan Bulan Ini'!$E$57:$E$61</c:f>
              <c:strCache>
                <c:ptCount val="5"/>
                <c:pt idx="0">
                  <c:v>Penerimaan Status</c:v>
                </c:pt>
                <c:pt idx="1">
                  <c:v>Akses Layanan CST</c:v>
                </c:pt>
                <c:pt idx="2">
                  <c:v>Kepatuhan Berobat</c:v>
                </c:pt>
                <c:pt idx="3">
                  <c:v>Pencegahan Positif</c:v>
                </c:pt>
                <c:pt idx="4">
                  <c:v>Lain-lain</c:v>
                </c:pt>
              </c:strCache>
            </c:strRef>
          </c:cat>
          <c:val>
            <c:numRef>
              <c:f>'Tabel Rekap Laporan Bulan Ini'!$F$57:$F$61</c:f>
              <c:numCache>
                <c:formatCode>General</c:formatCode>
                <c:ptCount val="5"/>
                <c:pt idx="0">
                  <c:v>41</c:v>
                </c:pt>
                <c:pt idx="1">
                  <c:v>258</c:v>
                </c:pt>
                <c:pt idx="2">
                  <c:v>435</c:v>
                </c:pt>
                <c:pt idx="3">
                  <c:v>262</c:v>
                </c:pt>
                <c:pt idx="4">
                  <c:v>0</c:v>
                </c:pt>
              </c:numCache>
            </c:numRef>
          </c:val>
        </c:ser>
        <c:dLbls>
          <c:showLegendKey val="0"/>
          <c:showVal val="1"/>
          <c:showCatName val="0"/>
          <c:showSerName val="0"/>
          <c:showPercent val="0"/>
          <c:showBubbleSize val="0"/>
        </c:dLbls>
        <c:gapWidth val="75"/>
        <c:axId val="431639176"/>
        <c:axId val="431644272"/>
      </c:barChart>
      <c:catAx>
        <c:axId val="431639176"/>
        <c:scaling>
          <c:orientation val="minMax"/>
        </c:scaling>
        <c:delete val="0"/>
        <c:axPos val="l"/>
        <c:numFmt formatCode="General" sourceLinked="1"/>
        <c:majorTickMark val="none"/>
        <c:minorTickMark val="none"/>
        <c:tickLblPos val="nextTo"/>
        <c:txPr>
          <a:bodyPr/>
          <a:lstStyle/>
          <a:p>
            <a:pPr>
              <a:defRPr lang="en-US" sz="1800"/>
            </a:pPr>
            <a:endParaRPr lang="id-ID"/>
          </a:p>
        </c:txPr>
        <c:crossAx val="431644272"/>
        <c:crosses val="autoZero"/>
        <c:auto val="1"/>
        <c:lblAlgn val="ctr"/>
        <c:lblOffset val="100"/>
        <c:noMultiLvlLbl val="0"/>
      </c:catAx>
      <c:valAx>
        <c:axId val="431644272"/>
        <c:scaling>
          <c:orientation val="minMax"/>
        </c:scaling>
        <c:delete val="0"/>
        <c:axPos val="b"/>
        <c:numFmt formatCode="General" sourceLinked="1"/>
        <c:majorTickMark val="none"/>
        <c:minorTickMark val="none"/>
        <c:tickLblPos val="nextTo"/>
        <c:txPr>
          <a:bodyPr/>
          <a:lstStyle/>
          <a:p>
            <a:pPr>
              <a:defRPr lang="en-US" sz="1600"/>
            </a:pPr>
            <a:endParaRPr lang="id-ID"/>
          </a:p>
        </c:txPr>
        <c:crossAx val="431639176"/>
        <c:crosses val="autoZero"/>
        <c:crossBetween val="between"/>
      </c:valAx>
    </c:plotArea>
    <c:plotVisOnly val="1"/>
    <c:dispBlanksAs val="gap"/>
    <c:showDLblsOverMax val="0"/>
  </c:chart>
  <c:spPr>
    <a:ln w="25400">
      <a:noFill/>
    </a:ln>
  </c:spPr>
  <c:txPr>
    <a:bodyPr/>
    <a:lstStyle/>
    <a:p>
      <a:pPr>
        <a:defRPr b="1"/>
      </a:pPr>
      <a:endParaRPr lang="id-ID"/>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bar"/>
        <c:grouping val="clustered"/>
        <c:varyColors val="0"/>
        <c:ser>
          <c:idx val="0"/>
          <c:order val="0"/>
          <c:spPr>
            <a:solidFill>
              <a:schemeClr val="tx2">
                <a:lumMod val="75000"/>
              </a:schemeClr>
            </a:solidFill>
          </c:spPr>
          <c:invertIfNegative val="0"/>
          <c:dLbls>
            <c:spPr>
              <a:noFill/>
              <a:ln>
                <a:noFill/>
              </a:ln>
              <a:effectLst/>
            </c:spPr>
            <c:txPr>
              <a:bodyPr/>
              <a:lstStyle/>
              <a:p>
                <a:pPr>
                  <a:defRPr lang="en-US" sz="2000"/>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 Rekap Laporan Bulan Ini'!$E$92:$E$94</c:f>
              <c:strCache>
                <c:ptCount val="3"/>
                <c:pt idx="0">
                  <c:v>Layanan VCT</c:v>
                </c:pt>
                <c:pt idx="1">
                  <c:v>Program Penjangkauan</c:v>
                </c:pt>
                <c:pt idx="2">
                  <c:v>Layanan Lainnya</c:v>
                </c:pt>
              </c:strCache>
            </c:strRef>
          </c:cat>
          <c:val>
            <c:numRef>
              <c:f>'Tabel Rekap Laporan Bulan Ini'!$F$92:$F$94</c:f>
              <c:numCache>
                <c:formatCode>General</c:formatCode>
                <c:ptCount val="3"/>
                <c:pt idx="0">
                  <c:v>42</c:v>
                </c:pt>
                <c:pt idx="1">
                  <c:v>0</c:v>
                </c:pt>
                <c:pt idx="2">
                  <c:v>0</c:v>
                </c:pt>
              </c:numCache>
            </c:numRef>
          </c:val>
        </c:ser>
        <c:dLbls>
          <c:showLegendKey val="0"/>
          <c:showVal val="1"/>
          <c:showCatName val="0"/>
          <c:showSerName val="0"/>
          <c:showPercent val="0"/>
          <c:showBubbleSize val="0"/>
        </c:dLbls>
        <c:gapWidth val="75"/>
        <c:axId val="431639568"/>
        <c:axId val="431640352"/>
      </c:barChart>
      <c:catAx>
        <c:axId val="431639568"/>
        <c:scaling>
          <c:orientation val="minMax"/>
        </c:scaling>
        <c:delete val="0"/>
        <c:axPos val="l"/>
        <c:numFmt formatCode="General" sourceLinked="1"/>
        <c:majorTickMark val="none"/>
        <c:minorTickMark val="none"/>
        <c:tickLblPos val="nextTo"/>
        <c:txPr>
          <a:bodyPr/>
          <a:lstStyle/>
          <a:p>
            <a:pPr>
              <a:defRPr lang="en-US" sz="1600"/>
            </a:pPr>
            <a:endParaRPr lang="id-ID"/>
          </a:p>
        </c:txPr>
        <c:crossAx val="431640352"/>
        <c:crosses val="autoZero"/>
        <c:auto val="1"/>
        <c:lblAlgn val="ctr"/>
        <c:lblOffset val="100"/>
        <c:noMultiLvlLbl val="0"/>
      </c:catAx>
      <c:valAx>
        <c:axId val="431640352"/>
        <c:scaling>
          <c:orientation val="minMax"/>
        </c:scaling>
        <c:delete val="0"/>
        <c:axPos val="b"/>
        <c:numFmt formatCode="General" sourceLinked="1"/>
        <c:majorTickMark val="none"/>
        <c:minorTickMark val="none"/>
        <c:tickLblPos val="nextTo"/>
        <c:txPr>
          <a:bodyPr/>
          <a:lstStyle/>
          <a:p>
            <a:pPr>
              <a:defRPr lang="en-US" sz="1800"/>
            </a:pPr>
            <a:endParaRPr lang="id-ID"/>
          </a:p>
        </c:txPr>
        <c:crossAx val="431639568"/>
        <c:crosses val="autoZero"/>
        <c:crossBetween val="between"/>
      </c:valAx>
    </c:plotArea>
    <c:plotVisOnly val="1"/>
    <c:dispBlanksAs val="gap"/>
    <c:showDLblsOverMax val="0"/>
  </c:chart>
  <c:spPr>
    <a:ln w="25400">
      <a:noFill/>
    </a:ln>
  </c:spPr>
  <c:txPr>
    <a:bodyPr/>
    <a:lstStyle/>
    <a:p>
      <a:pPr>
        <a:defRPr b="1"/>
      </a:pPr>
      <a:endParaRPr lang="id-ID"/>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invertIfNegative val="0"/>
          <c:cat>
            <c:strRef>
              <c:f>Sheet1!$A$2:$A$8</c:f>
              <c:strCache>
                <c:ptCount val="7"/>
                <c:pt idx="0">
                  <c:v>WPS L</c:v>
                </c:pt>
                <c:pt idx="1">
                  <c:v>WPS TL</c:v>
                </c:pt>
                <c:pt idx="2">
                  <c:v>WARIA</c:v>
                </c:pt>
                <c:pt idx="3">
                  <c:v>LSL</c:v>
                </c:pt>
                <c:pt idx="4">
                  <c:v>PENASUN</c:v>
                </c:pt>
                <c:pt idx="5">
                  <c:v>LBT</c:v>
                </c:pt>
                <c:pt idx="6">
                  <c:v>TOTAL</c:v>
                </c:pt>
              </c:strCache>
            </c:strRef>
          </c:cat>
          <c:val>
            <c:numRef>
              <c:f>Sheet1!$B$2:$B$8</c:f>
              <c:numCache>
                <c:formatCode>General</c:formatCode>
                <c:ptCount val="7"/>
                <c:pt idx="0">
                  <c:v>1000</c:v>
                </c:pt>
                <c:pt idx="1">
                  <c:v>120</c:v>
                </c:pt>
                <c:pt idx="2">
                  <c:v>299</c:v>
                </c:pt>
                <c:pt idx="3">
                  <c:v>1845</c:v>
                </c:pt>
                <c:pt idx="4">
                  <c:v>159</c:v>
                </c:pt>
                <c:pt idx="5">
                  <c:v>6613</c:v>
                </c:pt>
                <c:pt idx="6">
                  <c:v>10036</c:v>
                </c:pt>
              </c:numCache>
            </c:numRef>
          </c:val>
        </c:ser>
        <c:ser>
          <c:idx val="1"/>
          <c:order val="1"/>
          <c:tx>
            <c:strRef>
              <c:f>Sheet1!$C$1</c:f>
              <c:strCache>
                <c:ptCount val="1"/>
                <c:pt idx="0">
                  <c:v>CAPAIAN</c:v>
                </c:pt>
              </c:strCache>
            </c:strRef>
          </c:tx>
          <c:invertIfNegative val="0"/>
          <c:cat>
            <c:strRef>
              <c:f>Sheet1!$A$2:$A$8</c:f>
              <c:strCache>
                <c:ptCount val="7"/>
                <c:pt idx="0">
                  <c:v>WPS L</c:v>
                </c:pt>
                <c:pt idx="1">
                  <c:v>WPS TL</c:v>
                </c:pt>
                <c:pt idx="2">
                  <c:v>WARIA</c:v>
                </c:pt>
                <c:pt idx="3">
                  <c:v>LSL</c:v>
                </c:pt>
                <c:pt idx="4">
                  <c:v>PENASUN</c:v>
                </c:pt>
                <c:pt idx="5">
                  <c:v>LBT</c:v>
                </c:pt>
                <c:pt idx="6">
                  <c:v>TOTAL</c:v>
                </c:pt>
              </c:strCache>
            </c:strRef>
          </c:cat>
          <c:val>
            <c:numRef>
              <c:f>Sheet1!$C$2:$C$8</c:f>
              <c:numCache>
                <c:formatCode>General</c:formatCode>
                <c:ptCount val="7"/>
                <c:pt idx="0">
                  <c:v>805</c:v>
                </c:pt>
                <c:pt idx="1">
                  <c:v>218</c:v>
                </c:pt>
                <c:pt idx="2">
                  <c:v>213</c:v>
                </c:pt>
                <c:pt idx="3">
                  <c:v>557</c:v>
                </c:pt>
                <c:pt idx="4">
                  <c:v>43</c:v>
                </c:pt>
                <c:pt idx="5">
                  <c:v>6774</c:v>
                </c:pt>
                <c:pt idx="6">
                  <c:v>8610</c:v>
                </c:pt>
              </c:numCache>
            </c:numRef>
          </c:val>
        </c:ser>
        <c:ser>
          <c:idx val="2"/>
          <c:order val="2"/>
          <c:tx>
            <c:strRef>
              <c:f>Sheet1!$D$1</c:f>
              <c:strCache>
                <c:ptCount val="1"/>
                <c:pt idx="0">
                  <c:v>PROSENTASE</c:v>
                </c:pt>
              </c:strCache>
            </c:strRef>
          </c:tx>
          <c:invertIfNegative val="0"/>
          <c:cat>
            <c:strRef>
              <c:f>Sheet1!$A$2:$A$8</c:f>
              <c:strCache>
                <c:ptCount val="7"/>
                <c:pt idx="0">
                  <c:v>WPS L</c:v>
                </c:pt>
                <c:pt idx="1">
                  <c:v>WPS TL</c:v>
                </c:pt>
                <c:pt idx="2">
                  <c:v>WARIA</c:v>
                </c:pt>
                <c:pt idx="3">
                  <c:v>LSL</c:v>
                </c:pt>
                <c:pt idx="4">
                  <c:v>PENASUN</c:v>
                </c:pt>
                <c:pt idx="5">
                  <c:v>LBT</c:v>
                </c:pt>
                <c:pt idx="6">
                  <c:v>TOTAL</c:v>
                </c:pt>
              </c:strCache>
            </c:strRef>
          </c:cat>
          <c:val>
            <c:numRef>
              <c:f>Sheet1!$D$2:$D$8</c:f>
              <c:numCache>
                <c:formatCode>General</c:formatCode>
                <c:ptCount val="7"/>
                <c:pt idx="0">
                  <c:v>80.5</c:v>
                </c:pt>
                <c:pt idx="1">
                  <c:v>181.67</c:v>
                </c:pt>
                <c:pt idx="2">
                  <c:v>71.239999999999995</c:v>
                </c:pt>
                <c:pt idx="3">
                  <c:v>30.19</c:v>
                </c:pt>
                <c:pt idx="4">
                  <c:v>27.04</c:v>
                </c:pt>
                <c:pt idx="5">
                  <c:v>102.43</c:v>
                </c:pt>
                <c:pt idx="6" formatCode="0.00">
                  <c:v>493.07</c:v>
                </c:pt>
              </c:numCache>
            </c:numRef>
          </c:val>
        </c:ser>
        <c:dLbls>
          <c:showLegendKey val="0"/>
          <c:showVal val="0"/>
          <c:showCatName val="0"/>
          <c:showSerName val="0"/>
          <c:showPercent val="0"/>
          <c:showBubbleSize val="0"/>
        </c:dLbls>
        <c:gapWidth val="150"/>
        <c:axId val="432919000"/>
        <c:axId val="432924488"/>
      </c:barChart>
      <c:catAx>
        <c:axId val="432919000"/>
        <c:scaling>
          <c:orientation val="minMax"/>
        </c:scaling>
        <c:delete val="0"/>
        <c:axPos val="b"/>
        <c:numFmt formatCode="General" sourceLinked="0"/>
        <c:majorTickMark val="none"/>
        <c:minorTickMark val="none"/>
        <c:tickLblPos val="nextTo"/>
        <c:txPr>
          <a:bodyPr/>
          <a:lstStyle/>
          <a:p>
            <a:pPr>
              <a:defRPr lang="en-US"/>
            </a:pPr>
            <a:endParaRPr lang="id-ID"/>
          </a:p>
        </c:txPr>
        <c:crossAx val="432924488"/>
        <c:crosses val="autoZero"/>
        <c:auto val="1"/>
        <c:lblAlgn val="ctr"/>
        <c:lblOffset val="100"/>
        <c:noMultiLvlLbl val="0"/>
      </c:catAx>
      <c:valAx>
        <c:axId val="432924488"/>
        <c:scaling>
          <c:orientation val="minMax"/>
        </c:scaling>
        <c:delete val="0"/>
        <c:axPos val="l"/>
        <c:majorGridlines/>
        <c:numFmt formatCode="General" sourceLinked="1"/>
        <c:majorTickMark val="none"/>
        <c:minorTickMark val="none"/>
        <c:tickLblPos val="nextTo"/>
        <c:txPr>
          <a:bodyPr/>
          <a:lstStyle/>
          <a:p>
            <a:pPr>
              <a:defRPr lang="en-US" b="1"/>
            </a:pPr>
            <a:endParaRPr lang="id-ID"/>
          </a:p>
        </c:txPr>
        <c:crossAx val="432919000"/>
        <c:crosses val="autoZero"/>
        <c:crossBetween val="between"/>
      </c:valAx>
      <c:dTable>
        <c:showHorzBorder val="1"/>
        <c:showVertBorder val="1"/>
        <c:showOutline val="1"/>
        <c:showKeys val="1"/>
        <c:txPr>
          <a:bodyPr/>
          <a:lstStyle/>
          <a:p>
            <a:pPr rtl="0">
              <a:defRPr lang="en-US" b="1"/>
            </a:pPr>
            <a:endParaRPr lang="id-ID"/>
          </a:p>
        </c:txPr>
      </c:dTable>
    </c:plotArea>
    <c:plotVisOnly val="1"/>
    <c:dispBlanksAs val="gap"/>
    <c:showDLblsOverMax val="0"/>
  </c:chart>
  <c:txPr>
    <a:bodyPr/>
    <a:lstStyle/>
    <a:p>
      <a:pPr>
        <a:defRPr sz="1800"/>
      </a:pPr>
      <a:endParaRPr lang="id-ID"/>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Sheet1!$B$2:$B$8</c:f>
              <c:numCache>
                <c:formatCode>General</c:formatCode>
                <c:ptCount val="7"/>
                <c:pt idx="0">
                  <c:v>10000</c:v>
                </c:pt>
                <c:pt idx="1">
                  <c:v>1200</c:v>
                </c:pt>
                <c:pt idx="2">
                  <c:v>2990</c:v>
                </c:pt>
                <c:pt idx="3">
                  <c:v>18450</c:v>
                </c:pt>
                <c:pt idx="4">
                  <c:v>636</c:v>
                </c:pt>
                <c:pt idx="5">
                  <c:v>40186</c:v>
                </c:pt>
                <c:pt idx="6">
                  <c:v>62262</c:v>
                </c:pt>
              </c:numCache>
            </c:numRef>
          </c:val>
        </c:ser>
        <c:ser>
          <c:idx val="1"/>
          <c:order val="1"/>
          <c:tx>
            <c:strRef>
              <c:f>Sheet1!$C$1</c:f>
              <c:strCache>
                <c:ptCount val="1"/>
                <c:pt idx="0">
                  <c:v>CAPAIAN</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Sheet1!$C$2:$C$8</c:f>
              <c:numCache>
                <c:formatCode>General</c:formatCode>
                <c:ptCount val="7"/>
                <c:pt idx="0">
                  <c:v>17175</c:v>
                </c:pt>
                <c:pt idx="1">
                  <c:v>4836</c:v>
                </c:pt>
                <c:pt idx="2">
                  <c:v>5919</c:v>
                </c:pt>
                <c:pt idx="3">
                  <c:v>15075</c:v>
                </c:pt>
                <c:pt idx="4">
                  <c:v>626</c:v>
                </c:pt>
                <c:pt idx="5">
                  <c:v>33065</c:v>
                </c:pt>
                <c:pt idx="6">
                  <c:v>54685</c:v>
                </c:pt>
              </c:numCache>
            </c:numRef>
          </c:val>
        </c:ser>
        <c:ser>
          <c:idx val="2"/>
          <c:order val="2"/>
          <c:tx>
            <c:strRef>
              <c:f>Sheet1!$D$1</c:f>
              <c:strCache>
                <c:ptCount val="1"/>
                <c:pt idx="0">
                  <c:v>PROSENTASE</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Sheet1!$D$2:$D$8</c:f>
              <c:numCache>
                <c:formatCode>General</c:formatCode>
                <c:ptCount val="7"/>
                <c:pt idx="0">
                  <c:v>171.75</c:v>
                </c:pt>
                <c:pt idx="1">
                  <c:v>403</c:v>
                </c:pt>
                <c:pt idx="2">
                  <c:v>197</c:v>
                </c:pt>
                <c:pt idx="3">
                  <c:v>85.410000000000011</c:v>
                </c:pt>
                <c:pt idx="4">
                  <c:v>94.43</c:v>
                </c:pt>
                <c:pt idx="5">
                  <c:v>227.37</c:v>
                </c:pt>
                <c:pt idx="6">
                  <c:v>604.21</c:v>
                </c:pt>
              </c:numCache>
            </c:numRef>
          </c:val>
        </c:ser>
        <c:dLbls>
          <c:showLegendKey val="0"/>
          <c:showVal val="0"/>
          <c:showCatName val="0"/>
          <c:showSerName val="0"/>
          <c:showPercent val="0"/>
          <c:showBubbleSize val="0"/>
        </c:dLbls>
        <c:gapWidth val="150"/>
        <c:axId val="432921744"/>
        <c:axId val="432921352"/>
      </c:barChart>
      <c:catAx>
        <c:axId val="432921744"/>
        <c:scaling>
          <c:orientation val="minMax"/>
        </c:scaling>
        <c:delete val="0"/>
        <c:axPos val="b"/>
        <c:numFmt formatCode="General" sourceLinked="0"/>
        <c:majorTickMark val="none"/>
        <c:minorTickMark val="none"/>
        <c:tickLblPos val="nextTo"/>
        <c:txPr>
          <a:bodyPr/>
          <a:lstStyle/>
          <a:p>
            <a:pPr>
              <a:defRPr lang="en-US"/>
            </a:pPr>
            <a:endParaRPr lang="id-ID"/>
          </a:p>
        </c:txPr>
        <c:crossAx val="432921352"/>
        <c:crosses val="autoZero"/>
        <c:auto val="1"/>
        <c:lblAlgn val="ctr"/>
        <c:lblOffset val="100"/>
        <c:noMultiLvlLbl val="0"/>
      </c:catAx>
      <c:valAx>
        <c:axId val="432921352"/>
        <c:scaling>
          <c:orientation val="minMax"/>
        </c:scaling>
        <c:delete val="0"/>
        <c:axPos val="l"/>
        <c:majorGridlines/>
        <c:numFmt formatCode="General" sourceLinked="1"/>
        <c:majorTickMark val="none"/>
        <c:minorTickMark val="none"/>
        <c:tickLblPos val="nextTo"/>
        <c:txPr>
          <a:bodyPr/>
          <a:lstStyle/>
          <a:p>
            <a:pPr>
              <a:defRPr lang="en-US"/>
            </a:pPr>
            <a:endParaRPr lang="id-ID"/>
          </a:p>
        </c:txPr>
        <c:crossAx val="432921744"/>
        <c:crosses val="autoZero"/>
        <c:crossBetween val="between"/>
      </c:valAx>
      <c:dTable>
        <c:showHorzBorder val="1"/>
        <c:showVertBorder val="1"/>
        <c:showOutline val="1"/>
        <c:showKeys val="1"/>
        <c:txPr>
          <a:bodyPr/>
          <a:lstStyle/>
          <a:p>
            <a:pPr rtl="0">
              <a:defRPr lang="en-US"/>
            </a:pPr>
            <a:endParaRPr lang="id-ID"/>
          </a:p>
        </c:txPr>
      </c:dTable>
    </c:plotArea>
    <c:plotVisOnly val="1"/>
    <c:dispBlanksAs val="gap"/>
    <c:showDLblsOverMax val="0"/>
  </c:chart>
  <c:txPr>
    <a:bodyPr/>
    <a:lstStyle/>
    <a:p>
      <a:pPr>
        <a:defRPr sz="1800" b="1"/>
      </a:pPr>
      <a:endParaRPr lang="id-ID"/>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Sheet1!$B$2:$B$8</c:f>
              <c:numCache>
                <c:formatCode>General</c:formatCode>
                <c:ptCount val="7"/>
                <c:pt idx="0">
                  <c:v>500</c:v>
                </c:pt>
                <c:pt idx="1">
                  <c:v>60</c:v>
                </c:pt>
                <c:pt idx="2">
                  <c:v>141</c:v>
                </c:pt>
                <c:pt idx="3">
                  <c:v>609</c:v>
                </c:pt>
                <c:pt idx="4">
                  <c:v>5</c:v>
                </c:pt>
                <c:pt idx="5">
                  <c:v>198</c:v>
                </c:pt>
                <c:pt idx="6">
                  <c:v>1513</c:v>
                </c:pt>
              </c:numCache>
            </c:numRef>
          </c:val>
        </c:ser>
        <c:ser>
          <c:idx val="1"/>
          <c:order val="1"/>
          <c:tx>
            <c:strRef>
              <c:f>Sheet1!$C$1</c:f>
              <c:strCache>
                <c:ptCount val="1"/>
                <c:pt idx="0">
                  <c:v>CAPAIAN</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Sheet1!$C$2:$C$8</c:f>
              <c:numCache>
                <c:formatCode>General</c:formatCode>
                <c:ptCount val="7"/>
                <c:pt idx="0">
                  <c:v>779</c:v>
                </c:pt>
                <c:pt idx="1">
                  <c:v>1</c:v>
                </c:pt>
                <c:pt idx="2">
                  <c:v>5</c:v>
                </c:pt>
                <c:pt idx="3">
                  <c:v>27</c:v>
                </c:pt>
                <c:pt idx="4">
                  <c:v>0</c:v>
                </c:pt>
                <c:pt idx="5">
                  <c:v>50</c:v>
                </c:pt>
                <c:pt idx="6">
                  <c:v>862</c:v>
                </c:pt>
              </c:numCache>
            </c:numRef>
          </c:val>
        </c:ser>
        <c:ser>
          <c:idx val="2"/>
          <c:order val="2"/>
          <c:tx>
            <c:strRef>
              <c:f>Sheet1!$D$1</c:f>
              <c:strCache>
                <c:ptCount val="1"/>
                <c:pt idx="0">
                  <c:v>PRSENTASE</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Sheet1!$D$2:$D$8</c:f>
              <c:numCache>
                <c:formatCode>General</c:formatCode>
                <c:ptCount val="7"/>
                <c:pt idx="0">
                  <c:v>155.80000000000001</c:v>
                </c:pt>
                <c:pt idx="1">
                  <c:v>1.6700000000000002</c:v>
                </c:pt>
                <c:pt idx="2">
                  <c:v>3.56</c:v>
                </c:pt>
                <c:pt idx="3">
                  <c:v>4.4300000000000006</c:v>
                </c:pt>
                <c:pt idx="4">
                  <c:v>0</c:v>
                </c:pt>
                <c:pt idx="5">
                  <c:v>25.2</c:v>
                </c:pt>
                <c:pt idx="6">
                  <c:v>190.66</c:v>
                </c:pt>
              </c:numCache>
            </c:numRef>
          </c:val>
        </c:ser>
        <c:dLbls>
          <c:showLegendKey val="0"/>
          <c:showVal val="0"/>
          <c:showCatName val="0"/>
          <c:showSerName val="0"/>
          <c:showPercent val="0"/>
          <c:showBubbleSize val="0"/>
        </c:dLbls>
        <c:gapWidth val="150"/>
        <c:axId val="432928800"/>
        <c:axId val="432918608"/>
      </c:barChart>
      <c:catAx>
        <c:axId val="432928800"/>
        <c:scaling>
          <c:orientation val="minMax"/>
        </c:scaling>
        <c:delete val="0"/>
        <c:axPos val="b"/>
        <c:numFmt formatCode="General" sourceLinked="0"/>
        <c:majorTickMark val="none"/>
        <c:minorTickMark val="none"/>
        <c:tickLblPos val="nextTo"/>
        <c:txPr>
          <a:bodyPr/>
          <a:lstStyle/>
          <a:p>
            <a:pPr>
              <a:defRPr lang="en-US"/>
            </a:pPr>
            <a:endParaRPr lang="id-ID"/>
          </a:p>
        </c:txPr>
        <c:crossAx val="432918608"/>
        <c:crosses val="autoZero"/>
        <c:auto val="1"/>
        <c:lblAlgn val="ctr"/>
        <c:lblOffset val="100"/>
        <c:noMultiLvlLbl val="0"/>
      </c:catAx>
      <c:valAx>
        <c:axId val="432918608"/>
        <c:scaling>
          <c:orientation val="minMax"/>
        </c:scaling>
        <c:delete val="0"/>
        <c:axPos val="l"/>
        <c:majorGridlines/>
        <c:numFmt formatCode="General" sourceLinked="1"/>
        <c:majorTickMark val="none"/>
        <c:minorTickMark val="none"/>
        <c:tickLblPos val="nextTo"/>
        <c:txPr>
          <a:bodyPr/>
          <a:lstStyle/>
          <a:p>
            <a:pPr>
              <a:defRPr lang="en-US" b="1"/>
            </a:pPr>
            <a:endParaRPr lang="id-ID"/>
          </a:p>
        </c:txPr>
        <c:crossAx val="432928800"/>
        <c:crosses val="autoZero"/>
        <c:crossBetween val="between"/>
      </c:valAx>
      <c:dTable>
        <c:showHorzBorder val="1"/>
        <c:showVertBorder val="1"/>
        <c:showOutline val="1"/>
        <c:showKeys val="1"/>
        <c:txPr>
          <a:bodyPr/>
          <a:lstStyle/>
          <a:p>
            <a:pPr rtl="0">
              <a:defRPr lang="en-US" b="1"/>
            </a:pPr>
            <a:endParaRPr lang="id-ID"/>
          </a:p>
        </c:txPr>
      </c:dTable>
    </c:plotArea>
    <c:plotVisOnly val="1"/>
    <c:dispBlanksAs val="gap"/>
    <c:showDLblsOverMax val="0"/>
  </c:chart>
  <c:txPr>
    <a:bodyPr/>
    <a:lstStyle/>
    <a:p>
      <a:pPr>
        <a:defRPr sz="1600"/>
      </a:pPr>
      <a:endParaRPr lang="id-ID"/>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Sheet1!$B$2:$B$8</c:f>
              <c:numCache>
                <c:formatCode>General</c:formatCode>
                <c:ptCount val="7"/>
                <c:pt idx="0">
                  <c:v>950</c:v>
                </c:pt>
                <c:pt idx="1">
                  <c:v>114</c:v>
                </c:pt>
                <c:pt idx="2">
                  <c:v>269</c:v>
                </c:pt>
                <c:pt idx="3">
                  <c:v>1107</c:v>
                </c:pt>
                <c:pt idx="4">
                  <c:v>119</c:v>
                </c:pt>
                <c:pt idx="5">
                  <c:v>850</c:v>
                </c:pt>
                <c:pt idx="6">
                  <c:v>3409</c:v>
                </c:pt>
              </c:numCache>
            </c:numRef>
          </c:val>
        </c:ser>
        <c:ser>
          <c:idx val="1"/>
          <c:order val="1"/>
          <c:tx>
            <c:strRef>
              <c:f>Sheet1!$C$1</c:f>
              <c:strCache>
                <c:ptCount val="1"/>
                <c:pt idx="0">
                  <c:v>CAPAIAN</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Sheet1!$C$2:$C$8</c:f>
              <c:numCache>
                <c:formatCode>General</c:formatCode>
                <c:ptCount val="7"/>
                <c:pt idx="0">
                  <c:v>806</c:v>
                </c:pt>
                <c:pt idx="1">
                  <c:v>153</c:v>
                </c:pt>
                <c:pt idx="2">
                  <c:v>24</c:v>
                </c:pt>
                <c:pt idx="3">
                  <c:v>161</c:v>
                </c:pt>
                <c:pt idx="4">
                  <c:v>0</c:v>
                </c:pt>
                <c:pt idx="5">
                  <c:v>372</c:v>
                </c:pt>
                <c:pt idx="6">
                  <c:v>1516</c:v>
                </c:pt>
              </c:numCache>
            </c:numRef>
          </c:val>
        </c:ser>
        <c:ser>
          <c:idx val="2"/>
          <c:order val="2"/>
          <c:tx>
            <c:strRef>
              <c:f>Sheet1!$D$1</c:f>
              <c:strCache>
                <c:ptCount val="1"/>
                <c:pt idx="0">
                  <c:v>PROSENTASE</c:v>
                </c:pt>
              </c:strCache>
            </c:strRef>
          </c:tx>
          <c:invertIfNegative val="0"/>
          <c:cat>
            <c:strRef>
              <c:f>Sheet1!$A$2:$A$8</c:f>
              <c:strCache>
                <c:ptCount val="7"/>
                <c:pt idx="0">
                  <c:v>WPSL</c:v>
                </c:pt>
                <c:pt idx="1">
                  <c:v>WPSTL</c:v>
                </c:pt>
                <c:pt idx="2">
                  <c:v>WARIA</c:v>
                </c:pt>
                <c:pt idx="3">
                  <c:v>LSL</c:v>
                </c:pt>
                <c:pt idx="4">
                  <c:v>PENASUN</c:v>
                </c:pt>
                <c:pt idx="5">
                  <c:v>LBT</c:v>
                </c:pt>
                <c:pt idx="6">
                  <c:v>TOTAL</c:v>
                </c:pt>
              </c:strCache>
            </c:strRef>
          </c:cat>
          <c:val>
            <c:numRef>
              <c:f>Sheet1!$D$2:$D$8</c:f>
              <c:numCache>
                <c:formatCode>General</c:formatCode>
                <c:ptCount val="7"/>
                <c:pt idx="0">
                  <c:v>84.84</c:v>
                </c:pt>
                <c:pt idx="1">
                  <c:v>134.20999999999998</c:v>
                </c:pt>
                <c:pt idx="2">
                  <c:v>8.92</c:v>
                </c:pt>
                <c:pt idx="3">
                  <c:v>14.54</c:v>
                </c:pt>
                <c:pt idx="4">
                  <c:v>0</c:v>
                </c:pt>
                <c:pt idx="5">
                  <c:v>43.27</c:v>
                </c:pt>
                <c:pt idx="6">
                  <c:v>285.77999999999992</c:v>
                </c:pt>
              </c:numCache>
            </c:numRef>
          </c:val>
        </c:ser>
        <c:dLbls>
          <c:showLegendKey val="0"/>
          <c:showVal val="0"/>
          <c:showCatName val="0"/>
          <c:showSerName val="0"/>
          <c:showPercent val="0"/>
          <c:showBubbleSize val="0"/>
        </c:dLbls>
        <c:gapWidth val="150"/>
        <c:axId val="432919392"/>
        <c:axId val="432942912"/>
      </c:barChart>
      <c:catAx>
        <c:axId val="432919392"/>
        <c:scaling>
          <c:orientation val="minMax"/>
        </c:scaling>
        <c:delete val="0"/>
        <c:axPos val="b"/>
        <c:numFmt formatCode="General" sourceLinked="0"/>
        <c:majorTickMark val="none"/>
        <c:minorTickMark val="none"/>
        <c:tickLblPos val="nextTo"/>
        <c:txPr>
          <a:bodyPr/>
          <a:lstStyle/>
          <a:p>
            <a:pPr>
              <a:defRPr lang="en-US"/>
            </a:pPr>
            <a:endParaRPr lang="id-ID"/>
          </a:p>
        </c:txPr>
        <c:crossAx val="432942912"/>
        <c:crosses val="autoZero"/>
        <c:auto val="1"/>
        <c:lblAlgn val="ctr"/>
        <c:lblOffset val="100"/>
        <c:noMultiLvlLbl val="0"/>
      </c:catAx>
      <c:valAx>
        <c:axId val="432942912"/>
        <c:scaling>
          <c:orientation val="minMax"/>
        </c:scaling>
        <c:delete val="0"/>
        <c:axPos val="l"/>
        <c:majorGridlines/>
        <c:numFmt formatCode="General" sourceLinked="1"/>
        <c:majorTickMark val="none"/>
        <c:minorTickMark val="none"/>
        <c:tickLblPos val="nextTo"/>
        <c:txPr>
          <a:bodyPr/>
          <a:lstStyle/>
          <a:p>
            <a:pPr>
              <a:defRPr lang="en-US"/>
            </a:pPr>
            <a:endParaRPr lang="id-ID"/>
          </a:p>
        </c:txPr>
        <c:crossAx val="432919392"/>
        <c:crosses val="autoZero"/>
        <c:crossBetween val="between"/>
      </c:valAx>
      <c:dTable>
        <c:showHorzBorder val="1"/>
        <c:showVertBorder val="1"/>
        <c:showOutline val="1"/>
        <c:showKeys val="1"/>
        <c:txPr>
          <a:bodyPr/>
          <a:lstStyle/>
          <a:p>
            <a:pPr rtl="0">
              <a:defRPr lang="en-US"/>
            </a:pPr>
            <a:endParaRPr lang="id-ID"/>
          </a:p>
        </c:txPr>
      </c:dTable>
    </c:plotArea>
    <c:plotVisOnly val="1"/>
    <c:dispBlanksAs val="gap"/>
    <c:showDLblsOverMax val="0"/>
  </c:chart>
  <c:txPr>
    <a:bodyPr/>
    <a:lstStyle/>
    <a:p>
      <a:pPr>
        <a:defRPr sz="1800" b="1"/>
      </a:pPr>
      <a:endParaRPr lang="id-ID"/>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id-ID" sz="3000"/>
            </a:pPr>
            <a:r>
              <a:rPr lang="en-US" sz="3000" dirty="0" err="1" smtClean="0"/>
              <a:t>Penjangkauan</a:t>
            </a:r>
            <a:r>
              <a:rPr lang="en-US" sz="3000" dirty="0" smtClean="0"/>
              <a:t> </a:t>
            </a:r>
            <a:r>
              <a:rPr lang="en-US" sz="3000" dirty="0" err="1"/>
              <a:t>Kabupaten</a:t>
            </a:r>
            <a:r>
              <a:rPr lang="en-US" sz="3000" dirty="0"/>
              <a:t> </a:t>
            </a:r>
            <a:r>
              <a:rPr lang="en-US" sz="3000" dirty="0" err="1" smtClean="0"/>
              <a:t>Tangerang</a:t>
            </a:r>
            <a:endParaRPr lang="en-US" sz="3000" dirty="0" smtClean="0"/>
          </a:p>
          <a:p>
            <a:pPr algn="ctr">
              <a:defRPr lang="id-ID" sz="3000"/>
            </a:pPr>
            <a:r>
              <a:rPr lang="en-US" sz="3000" dirty="0" smtClean="0"/>
              <a:t>Jan </a:t>
            </a:r>
            <a:r>
              <a:rPr lang="en-US" sz="3000" dirty="0"/>
              <a:t>- </a:t>
            </a:r>
            <a:r>
              <a:rPr lang="en-US" sz="3000" dirty="0" err="1"/>
              <a:t>Maret</a:t>
            </a:r>
            <a:r>
              <a:rPr lang="en-US" sz="3000" dirty="0"/>
              <a:t> 2015</a:t>
            </a:r>
          </a:p>
        </c:rich>
      </c:tx>
      <c:layout>
        <c:manualLayout>
          <c:xMode val="edge"/>
          <c:yMode val="edge"/>
          <c:x val="0.28860432149560095"/>
          <c:y val="1.6450848690515725E-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Jangkauan!$B$5</c:f>
              <c:strCache>
                <c:ptCount val="1"/>
                <c:pt idx="0">
                  <c:v>WPS L</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Jangkauan!$C$5:$I$5</c:f>
              <c:numCache>
                <c:formatCode>_(* #,##0_);_(* \(#,##0\);_(* "-"_);_(@_)</c:formatCode>
                <c:ptCount val="7"/>
                <c:pt idx="0">
                  <c:v>177.95473106988678</c:v>
                </c:pt>
                <c:pt idx="1">
                  <c:v>249</c:v>
                </c:pt>
                <c:pt idx="2">
                  <c:v>204</c:v>
                </c:pt>
                <c:pt idx="3">
                  <c:v>185</c:v>
                </c:pt>
                <c:pt idx="4">
                  <c:v>638</c:v>
                </c:pt>
                <c:pt idx="5" formatCode="_(* #,##0_);_(* \(#,##0\);_(* &quot;-&quot;??_);_(@_)">
                  <c:v>533.86419320966058</c:v>
                </c:pt>
                <c:pt idx="6" formatCode="0.00">
                  <c:v>119.5060481888214</c:v>
                </c:pt>
              </c:numCache>
            </c:numRef>
          </c:val>
        </c:ser>
        <c:ser>
          <c:idx val="1"/>
          <c:order val="1"/>
          <c:tx>
            <c:strRef>
              <c:f>Jangkauan!$B$6</c:f>
              <c:strCache>
                <c:ptCount val="1"/>
                <c:pt idx="0">
                  <c:v>WPS TL</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Jangkauan!$C$6:$I$6</c:f>
              <c:numCache>
                <c:formatCode>_(* #,##0_);_(* \(#,##0\);_(* "-"_);_(@_)</c:formatCode>
                <c:ptCount val="7"/>
                <c:pt idx="0">
                  <c:v>21.35456772838646</c:v>
                </c:pt>
                <c:pt idx="1">
                  <c:v>0</c:v>
                </c:pt>
                <c:pt idx="2">
                  <c:v>31</c:v>
                </c:pt>
                <c:pt idx="3">
                  <c:v>33</c:v>
                </c:pt>
                <c:pt idx="4">
                  <c:v>64</c:v>
                </c:pt>
                <c:pt idx="5" formatCode="_(* #,##0_);_(* \(#,##0\);_(* &quot;-&quot;??_);_(@_)">
                  <c:v>64.063703185159255</c:v>
                </c:pt>
                <c:pt idx="6" formatCode="0.00">
                  <c:v>99.900562749276204</c:v>
                </c:pt>
              </c:numCache>
            </c:numRef>
          </c:val>
        </c:ser>
        <c:ser>
          <c:idx val="2"/>
          <c:order val="2"/>
          <c:tx>
            <c:strRef>
              <c:f>Jangkauan!$B$7</c:f>
              <c:strCache>
                <c:ptCount val="1"/>
                <c:pt idx="0">
                  <c:v>Waria</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Jangkauan!$C$7:$I$7</c:f>
              <c:numCache>
                <c:formatCode>_(* #,##0_);_(* \(#,##0\);_(* "-"_);_(@_)</c:formatCode>
                <c:ptCount val="7"/>
                <c:pt idx="0">
                  <c:v>53.208464589896074</c:v>
                </c:pt>
                <c:pt idx="1">
                  <c:v>16</c:v>
                </c:pt>
                <c:pt idx="2">
                  <c:v>27</c:v>
                </c:pt>
                <c:pt idx="3">
                  <c:v>23</c:v>
                </c:pt>
                <c:pt idx="4">
                  <c:v>66</c:v>
                </c:pt>
                <c:pt idx="5" formatCode="_(* #,##0_);_(* \(#,##0\);_(* &quot;-&quot;??_);_(@_)">
                  <c:v>159.62539376968832</c:v>
                </c:pt>
                <c:pt idx="6" formatCode="0.00">
                  <c:v>41.346804816798993</c:v>
                </c:pt>
              </c:numCache>
            </c:numRef>
          </c:val>
        </c:ser>
        <c:ser>
          <c:idx val="3"/>
          <c:order val="3"/>
          <c:tx>
            <c:strRef>
              <c:f>Jangkauan!$B$8</c:f>
              <c:strCache>
                <c:ptCount val="1"/>
                <c:pt idx="0">
                  <c:v>LSL</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Jangkauan!$C$8:$I$8</c:f>
              <c:numCache>
                <c:formatCode>_(* #,##0_);_(* \(#,##0\);_(* "-"_);_(@_)</c:formatCode>
                <c:ptCount val="7"/>
                <c:pt idx="0">
                  <c:v>328.32647882394161</c:v>
                </c:pt>
                <c:pt idx="1">
                  <c:v>74</c:v>
                </c:pt>
                <c:pt idx="2">
                  <c:v>62</c:v>
                </c:pt>
                <c:pt idx="3">
                  <c:v>147</c:v>
                </c:pt>
                <c:pt idx="4">
                  <c:v>283</c:v>
                </c:pt>
                <c:pt idx="5" formatCode="_(* #,##0_);_(* \(#,##0\);_(* &quot;-&quot;??_);_(@_)">
                  <c:v>984.97943647182365</c:v>
                </c:pt>
                <c:pt idx="6" formatCode="0.00">
                  <c:v>28.731564286631226</c:v>
                </c:pt>
              </c:numCache>
            </c:numRef>
          </c:val>
        </c:ser>
        <c:ser>
          <c:idx val="4"/>
          <c:order val="4"/>
          <c:tx>
            <c:strRef>
              <c:f>Jangkauan!$B$9</c:f>
              <c:strCache>
                <c:ptCount val="1"/>
                <c:pt idx="0">
                  <c:v>Penasun</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Jangkauan!$C$9:$I$9</c:f>
              <c:numCache>
                <c:formatCode>_(* #,##0_);_(* \(#,##0\);_(* "-"_);_(@_)</c:formatCode>
                <c:ptCount val="7"/>
                <c:pt idx="0">
                  <c:v>28.294802240112006</c:v>
                </c:pt>
                <c:pt idx="1">
                  <c:v>24</c:v>
                </c:pt>
                <c:pt idx="2">
                  <c:v>3</c:v>
                </c:pt>
                <c:pt idx="3">
                  <c:v>12</c:v>
                </c:pt>
                <c:pt idx="4">
                  <c:v>39</c:v>
                </c:pt>
                <c:pt idx="5" formatCode="_(* #,##0_);_(* \(#,##0\);_(* &quot;-&quot;??_);_(@_)">
                  <c:v>84.884406720336017</c:v>
                </c:pt>
                <c:pt idx="6" formatCode="0.00">
                  <c:v>45.94483428327549</c:v>
                </c:pt>
              </c:numCache>
            </c:numRef>
          </c:val>
        </c:ser>
        <c:ser>
          <c:idx val="5"/>
          <c:order val="5"/>
          <c:tx>
            <c:strRef>
              <c:f>Jangkauan!$B$10</c:f>
              <c:strCache>
                <c:ptCount val="1"/>
                <c:pt idx="0">
                  <c:v>LBT</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Jangkauan!$C$10:$I$10</c:f>
              <c:numCache>
                <c:formatCode>_(* #,##0_);_(* \(#,##0\);_(* "-"_);_(@_)</c:formatCode>
                <c:ptCount val="7"/>
                <c:pt idx="0">
                  <c:v>1176.8146365651608</c:v>
                </c:pt>
                <c:pt idx="1">
                  <c:v>937</c:v>
                </c:pt>
                <c:pt idx="2">
                  <c:v>1020</c:v>
                </c:pt>
                <c:pt idx="3">
                  <c:v>1021</c:v>
                </c:pt>
                <c:pt idx="4">
                  <c:v>2978</c:v>
                </c:pt>
                <c:pt idx="5" formatCode="_(* #,##0_);_(* \(#,##0\);_(* &quot;-&quot;??_);_(@_)">
                  <c:v>3530.4439096954852</c:v>
                </c:pt>
                <c:pt idx="6" formatCode="0.00">
                  <c:v>84.351998677040712</c:v>
                </c:pt>
              </c:numCache>
            </c:numRef>
          </c:val>
        </c:ser>
        <c:ser>
          <c:idx val="6"/>
          <c:order val="6"/>
          <c:tx>
            <c:strRef>
              <c:f>Jangkauan!$B$11</c:f>
              <c:strCache>
                <c:ptCount val="1"/>
                <c:pt idx="0">
                  <c:v>Total</c:v>
                </c:pt>
              </c:strCache>
            </c:strRef>
          </c:tx>
          <c:invertIfNegative val="0"/>
          <c:cat>
            <c:strRef>
              <c:f>Jangkauan!$C$4:$I$4</c:f>
              <c:strCache>
                <c:ptCount val="7"/>
                <c:pt idx="0">
                  <c:v>Target/bulan</c:v>
                </c:pt>
                <c:pt idx="1">
                  <c:v>Januari</c:v>
                </c:pt>
                <c:pt idx="2">
                  <c:v>Februari</c:v>
                </c:pt>
                <c:pt idx="3">
                  <c:v>Maret</c:v>
                </c:pt>
                <c:pt idx="4">
                  <c:v>Total</c:v>
                </c:pt>
                <c:pt idx="5">
                  <c:v>Target/Quarter</c:v>
                </c:pt>
                <c:pt idx="6">
                  <c:v>% Capaian</c:v>
                </c:pt>
              </c:strCache>
            </c:strRef>
          </c:cat>
          <c:val>
            <c:numRef>
              <c:f>Jangkauan!$C$11:$I$11</c:f>
              <c:numCache>
                <c:formatCode>_(* #,##0_);_(* \(#,##0\);_(* "-"_);_(@_)</c:formatCode>
                <c:ptCount val="7"/>
                <c:pt idx="0">
                  <c:v>1785.9536810173843</c:v>
                </c:pt>
                <c:pt idx="1">
                  <c:v>1300</c:v>
                </c:pt>
                <c:pt idx="2">
                  <c:v>1347</c:v>
                </c:pt>
                <c:pt idx="3">
                  <c:v>1421</c:v>
                </c:pt>
                <c:pt idx="4">
                  <c:v>4068</c:v>
                </c:pt>
                <c:pt idx="5">
                  <c:v>5357.8610430521612</c:v>
                </c:pt>
                <c:pt idx="6" formatCode="0.00">
                  <c:v>75.925821280400868</c:v>
                </c:pt>
              </c:numCache>
            </c:numRef>
          </c:val>
        </c:ser>
        <c:dLbls>
          <c:showLegendKey val="0"/>
          <c:showVal val="0"/>
          <c:showCatName val="0"/>
          <c:showSerName val="0"/>
          <c:showPercent val="0"/>
          <c:showBubbleSize val="0"/>
        </c:dLbls>
        <c:gapWidth val="150"/>
        <c:shape val="box"/>
        <c:axId val="431640744"/>
        <c:axId val="431646232"/>
        <c:axId val="0"/>
      </c:bar3DChart>
      <c:catAx>
        <c:axId val="431640744"/>
        <c:scaling>
          <c:orientation val="minMax"/>
        </c:scaling>
        <c:delete val="0"/>
        <c:axPos val="b"/>
        <c:numFmt formatCode="General" sourceLinked="0"/>
        <c:majorTickMark val="none"/>
        <c:minorTickMark val="none"/>
        <c:tickLblPos val="nextTo"/>
        <c:txPr>
          <a:bodyPr/>
          <a:lstStyle/>
          <a:p>
            <a:pPr>
              <a:defRPr lang="id-ID"/>
            </a:pPr>
            <a:endParaRPr lang="id-ID"/>
          </a:p>
        </c:txPr>
        <c:crossAx val="431646232"/>
        <c:crosses val="autoZero"/>
        <c:auto val="1"/>
        <c:lblAlgn val="ctr"/>
        <c:lblOffset val="100"/>
        <c:noMultiLvlLbl val="0"/>
      </c:catAx>
      <c:valAx>
        <c:axId val="431646232"/>
        <c:scaling>
          <c:orientation val="minMax"/>
        </c:scaling>
        <c:delete val="0"/>
        <c:axPos val="l"/>
        <c:majorGridlines/>
        <c:numFmt formatCode="_(* #,##0_);_(* \(#,##0\);_(* &quot;-&quot;_);_(@_)" sourceLinked="1"/>
        <c:majorTickMark val="none"/>
        <c:minorTickMark val="none"/>
        <c:tickLblPos val="nextTo"/>
        <c:txPr>
          <a:bodyPr/>
          <a:lstStyle/>
          <a:p>
            <a:pPr>
              <a:defRPr lang="id-ID" b="1"/>
            </a:pPr>
            <a:endParaRPr lang="id-ID"/>
          </a:p>
        </c:txPr>
        <c:crossAx val="431640744"/>
        <c:crosses val="autoZero"/>
        <c:crossBetween val="between"/>
      </c:valAx>
      <c:dTable>
        <c:showHorzBorder val="1"/>
        <c:showVertBorder val="1"/>
        <c:showOutline val="1"/>
        <c:showKeys val="1"/>
        <c:txPr>
          <a:bodyPr/>
          <a:lstStyle/>
          <a:p>
            <a:pPr rtl="0">
              <a:defRPr lang="id-ID" b="1"/>
            </a:pPr>
            <a:endParaRPr lang="id-ID"/>
          </a:p>
        </c:txPr>
      </c:dTable>
    </c:plotArea>
    <c:plotVisOnly val="1"/>
    <c:dispBlanksAs val="gap"/>
    <c:showDLblsOverMax val="0"/>
  </c:chart>
  <c:txPr>
    <a:bodyPr/>
    <a:lstStyle/>
    <a:p>
      <a:pPr>
        <a:defRPr sz="1400"/>
      </a:pPr>
      <a:endParaRPr lang="id-ID"/>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id-ID" sz="3000"/>
            </a:pPr>
            <a:r>
              <a:rPr lang="en-US" sz="3000" dirty="0" err="1"/>
              <a:t>Distribusi</a:t>
            </a:r>
            <a:r>
              <a:rPr lang="en-US" sz="3000" dirty="0"/>
              <a:t> </a:t>
            </a:r>
            <a:r>
              <a:rPr lang="en-US" sz="3000" dirty="0" err="1"/>
              <a:t>Kondom</a:t>
            </a:r>
            <a:r>
              <a:rPr lang="en-US" sz="3000" dirty="0"/>
              <a:t> </a:t>
            </a:r>
            <a:r>
              <a:rPr lang="en-US" sz="3000" dirty="0" err="1" smtClean="0"/>
              <a:t>Tangerang</a:t>
            </a:r>
            <a:endParaRPr lang="en-US" sz="3000" dirty="0" smtClean="0"/>
          </a:p>
          <a:p>
            <a:pPr>
              <a:defRPr lang="id-ID" sz="3000"/>
            </a:pPr>
            <a:r>
              <a:rPr lang="en-US" sz="3000" dirty="0" smtClean="0"/>
              <a:t>Jan </a:t>
            </a:r>
            <a:r>
              <a:rPr lang="en-US" sz="3000" dirty="0"/>
              <a:t>- Mar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Kondom!$B$5</c:f>
              <c:strCache>
                <c:ptCount val="1"/>
                <c:pt idx="0">
                  <c:v>WPS L</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Kondom!$C$5:$I$5</c:f>
              <c:numCache>
                <c:formatCode>_(* #,##0_);_(* \(#,##0\);_(* "-"_);_(@_)</c:formatCode>
                <c:ptCount val="7"/>
                <c:pt idx="0" formatCode="_(* #,##0_);_(* \(#,##0\);_(* &quot;-&quot;??_);_(@_)">
                  <c:v>1779.5473106988668</c:v>
                </c:pt>
                <c:pt idx="1">
                  <c:v>4183</c:v>
                </c:pt>
                <c:pt idx="2">
                  <c:v>3300</c:v>
                </c:pt>
                <c:pt idx="3">
                  <c:v>3420</c:v>
                </c:pt>
                <c:pt idx="4">
                  <c:v>10903</c:v>
                </c:pt>
                <c:pt idx="5" formatCode="_(* #,##0_);_(* \(#,##0\);_(* &quot;-&quot;??_);_(@_)">
                  <c:v>5338.6419320966052</c:v>
                </c:pt>
                <c:pt idx="6" formatCode="0.00">
                  <c:v>204.22796918537944</c:v>
                </c:pt>
              </c:numCache>
            </c:numRef>
          </c:val>
        </c:ser>
        <c:ser>
          <c:idx val="1"/>
          <c:order val="1"/>
          <c:tx>
            <c:strRef>
              <c:f>Kondom!$B$6</c:f>
              <c:strCache>
                <c:ptCount val="1"/>
                <c:pt idx="0">
                  <c:v>WPS TL</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Kondom!$C$6:$I$6</c:f>
              <c:numCache>
                <c:formatCode>_(* #,##0_);_(* \(#,##0\);_(* "-"_);_(@_)</c:formatCode>
                <c:ptCount val="7"/>
                <c:pt idx="0" formatCode="_(* #,##0_);_(* \(#,##0\);_(* &quot;-&quot;??_);_(@_)">
                  <c:v>213.54567728386397</c:v>
                </c:pt>
                <c:pt idx="1">
                  <c:v>0</c:v>
                </c:pt>
                <c:pt idx="2">
                  <c:v>1117</c:v>
                </c:pt>
                <c:pt idx="3">
                  <c:v>1352</c:v>
                </c:pt>
                <c:pt idx="4">
                  <c:v>2469</c:v>
                </c:pt>
                <c:pt idx="5" formatCode="_(* #,##0_);_(* \(#,##0\);_(* &quot;-&quot;??_);_(@_)">
                  <c:v>640.6370318515925</c:v>
                </c:pt>
                <c:pt idx="6" formatCode="0.00">
                  <c:v>385.39763973119165</c:v>
                </c:pt>
              </c:numCache>
            </c:numRef>
          </c:val>
        </c:ser>
        <c:ser>
          <c:idx val="2"/>
          <c:order val="2"/>
          <c:tx>
            <c:strRef>
              <c:f>Kondom!$B$7</c:f>
              <c:strCache>
                <c:ptCount val="1"/>
                <c:pt idx="0">
                  <c:v>Waria</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Kondom!$C$7:$I$7</c:f>
              <c:numCache>
                <c:formatCode>_(* #,##0_);_(* \(#,##0\);_(* "-"_);_(@_)</c:formatCode>
                <c:ptCount val="7"/>
                <c:pt idx="0" formatCode="_(* #,##0_);_(* \(#,##0\);_(* &quot;-&quot;??_);_(@_)">
                  <c:v>532.08464589896141</c:v>
                </c:pt>
                <c:pt idx="1">
                  <c:v>288</c:v>
                </c:pt>
                <c:pt idx="2">
                  <c:v>355</c:v>
                </c:pt>
                <c:pt idx="3">
                  <c:v>321</c:v>
                </c:pt>
                <c:pt idx="4">
                  <c:v>964</c:v>
                </c:pt>
                <c:pt idx="5" formatCode="_(* #,##0_);_(* \(#,##0\);_(* &quot;-&quot;??_);_(@_)">
                  <c:v>1596.2539376968848</c:v>
                </c:pt>
                <c:pt idx="6" formatCode="0.00">
                  <c:v>60.391393702112545</c:v>
                </c:pt>
              </c:numCache>
            </c:numRef>
          </c:val>
        </c:ser>
        <c:ser>
          <c:idx val="3"/>
          <c:order val="3"/>
          <c:tx>
            <c:strRef>
              <c:f>Kondom!$B$8</c:f>
              <c:strCache>
                <c:ptCount val="1"/>
                <c:pt idx="0">
                  <c:v>LSL</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Kondom!$C$8:$I$8</c:f>
              <c:numCache>
                <c:formatCode>_(* #,##0_);_(* \(#,##0\);_(* "-"_);_(@_)</c:formatCode>
                <c:ptCount val="7"/>
                <c:pt idx="0" formatCode="_(* #,##0_);_(* \(#,##0\);_(* &quot;-&quot;??_);_(@_)">
                  <c:v>3283.2647882394117</c:v>
                </c:pt>
                <c:pt idx="1">
                  <c:v>2091</c:v>
                </c:pt>
                <c:pt idx="2">
                  <c:v>2380</c:v>
                </c:pt>
                <c:pt idx="3">
                  <c:v>2185</c:v>
                </c:pt>
                <c:pt idx="4">
                  <c:v>6656</c:v>
                </c:pt>
                <c:pt idx="5" formatCode="_(* #,##0_);_(* \(#,##0\);_(* &quot;-&quot;??_);_(@_)">
                  <c:v>9849.7943647182365</c:v>
                </c:pt>
                <c:pt idx="6" formatCode="0.00">
                  <c:v>67.575014802762198</c:v>
                </c:pt>
              </c:numCache>
            </c:numRef>
          </c:val>
        </c:ser>
        <c:ser>
          <c:idx val="4"/>
          <c:order val="4"/>
          <c:tx>
            <c:strRef>
              <c:f>Kondom!$B$9</c:f>
              <c:strCache>
                <c:ptCount val="1"/>
                <c:pt idx="0">
                  <c:v>Penasun</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Kondom!$C$9:$I$9</c:f>
              <c:numCache>
                <c:formatCode>_(* #,##0_);_(* \(#,##0\);_(* "-"_);_(@_)</c:formatCode>
                <c:ptCount val="7"/>
                <c:pt idx="0" formatCode="_(* #,##0_);_(* \(#,##0\);_(* &quot;-&quot;??_);_(@_)">
                  <c:v>113.17920896044801</c:v>
                </c:pt>
                <c:pt idx="1">
                  <c:v>115</c:v>
                </c:pt>
                <c:pt idx="2">
                  <c:v>56</c:v>
                </c:pt>
                <c:pt idx="3">
                  <c:v>78</c:v>
                </c:pt>
                <c:pt idx="4">
                  <c:v>249</c:v>
                </c:pt>
                <c:pt idx="5" formatCode="_(* #,##0_);_(* \(#,##0\);_(* &quot;-&quot;??_);_(@_)">
                  <c:v>339.53762688134407</c:v>
                </c:pt>
                <c:pt idx="6" formatCode="0.00">
                  <c:v>73.335023952151289</c:v>
                </c:pt>
              </c:numCache>
            </c:numRef>
          </c:val>
        </c:ser>
        <c:ser>
          <c:idx val="5"/>
          <c:order val="5"/>
          <c:tx>
            <c:strRef>
              <c:f>Kondom!$B$10</c:f>
              <c:strCache>
                <c:ptCount val="1"/>
                <c:pt idx="0">
                  <c:v>LBT</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Kondom!$C$10:$I$10</c:f>
              <c:numCache>
                <c:formatCode>_(* #,##0_);_(* \(#,##0\);_(* "-"_);_(@_)</c:formatCode>
                <c:ptCount val="7"/>
                <c:pt idx="0" formatCode="_(* #,##0_);_(* \(#,##0\);_(* &quot;-&quot;??_);_(@_)">
                  <c:v>5884.0731828258085</c:v>
                </c:pt>
                <c:pt idx="1">
                  <c:v>5486</c:v>
                </c:pt>
                <c:pt idx="2">
                  <c:v>5373</c:v>
                </c:pt>
                <c:pt idx="3">
                  <c:v>5558</c:v>
                </c:pt>
                <c:pt idx="4">
                  <c:v>16417</c:v>
                </c:pt>
                <c:pt idx="5" formatCode="_(* #,##0_);_(* \(#,##0\);_(* &quot;-&quot;??_);_(@_)">
                  <c:v>17652.219548477355</c:v>
                </c:pt>
                <c:pt idx="6" formatCode="0.00">
                  <c:v>93.002468924175773</c:v>
                </c:pt>
              </c:numCache>
            </c:numRef>
          </c:val>
        </c:ser>
        <c:ser>
          <c:idx val="6"/>
          <c:order val="6"/>
          <c:tx>
            <c:strRef>
              <c:f>Kondom!$B$11</c:f>
              <c:strCache>
                <c:ptCount val="1"/>
                <c:pt idx="0">
                  <c:v>Total</c:v>
                </c:pt>
              </c:strCache>
            </c:strRef>
          </c:tx>
          <c:invertIfNegative val="0"/>
          <c:cat>
            <c:strRef>
              <c:f>Kondom!$C$4:$I$4</c:f>
              <c:strCache>
                <c:ptCount val="7"/>
                <c:pt idx="0">
                  <c:v>Target/Bulan</c:v>
                </c:pt>
                <c:pt idx="1">
                  <c:v>Januari</c:v>
                </c:pt>
                <c:pt idx="2">
                  <c:v>Februari</c:v>
                </c:pt>
                <c:pt idx="3">
                  <c:v>Maret</c:v>
                </c:pt>
                <c:pt idx="4">
                  <c:v>Total</c:v>
                </c:pt>
                <c:pt idx="5">
                  <c:v>Target Quarter</c:v>
                </c:pt>
                <c:pt idx="6">
                  <c:v>% Capaian</c:v>
                </c:pt>
              </c:strCache>
            </c:strRef>
          </c:cat>
          <c:val>
            <c:numRef>
              <c:f>Kondom!$C$11:$I$11</c:f>
              <c:numCache>
                <c:formatCode>_(* #,##0_);_(* \(#,##0\);_(* "-"??_);_(@_)</c:formatCode>
                <c:ptCount val="7"/>
                <c:pt idx="0">
                  <c:v>11805.694813907363</c:v>
                </c:pt>
                <c:pt idx="1">
                  <c:v>12163</c:v>
                </c:pt>
                <c:pt idx="2">
                  <c:v>12581</c:v>
                </c:pt>
                <c:pt idx="3">
                  <c:v>12914</c:v>
                </c:pt>
                <c:pt idx="4">
                  <c:v>37658</c:v>
                </c:pt>
                <c:pt idx="5">
                  <c:v>35417.084441722087</c:v>
                </c:pt>
                <c:pt idx="6" formatCode="0.00">
                  <c:v>106.3272163522247</c:v>
                </c:pt>
              </c:numCache>
            </c:numRef>
          </c:val>
        </c:ser>
        <c:dLbls>
          <c:showLegendKey val="0"/>
          <c:showVal val="0"/>
          <c:showCatName val="0"/>
          <c:showSerName val="0"/>
          <c:showPercent val="0"/>
          <c:showBubbleSize val="0"/>
        </c:dLbls>
        <c:gapWidth val="150"/>
        <c:shape val="box"/>
        <c:axId val="431651720"/>
        <c:axId val="431652896"/>
        <c:axId val="0"/>
      </c:bar3DChart>
      <c:catAx>
        <c:axId val="431651720"/>
        <c:scaling>
          <c:orientation val="minMax"/>
        </c:scaling>
        <c:delete val="0"/>
        <c:axPos val="b"/>
        <c:numFmt formatCode="General" sourceLinked="0"/>
        <c:majorTickMark val="none"/>
        <c:minorTickMark val="none"/>
        <c:tickLblPos val="nextTo"/>
        <c:txPr>
          <a:bodyPr/>
          <a:lstStyle/>
          <a:p>
            <a:pPr>
              <a:defRPr lang="id-ID"/>
            </a:pPr>
            <a:endParaRPr lang="id-ID"/>
          </a:p>
        </c:txPr>
        <c:crossAx val="431652896"/>
        <c:crosses val="autoZero"/>
        <c:auto val="1"/>
        <c:lblAlgn val="ctr"/>
        <c:lblOffset val="100"/>
        <c:noMultiLvlLbl val="0"/>
      </c:catAx>
      <c:valAx>
        <c:axId val="431652896"/>
        <c:scaling>
          <c:orientation val="minMax"/>
        </c:scaling>
        <c:delete val="0"/>
        <c:axPos val="l"/>
        <c:majorGridlines/>
        <c:numFmt formatCode="_(* #,##0_);_(* \(#,##0\);_(* &quot;-&quot;??_);_(@_)" sourceLinked="1"/>
        <c:majorTickMark val="none"/>
        <c:minorTickMark val="none"/>
        <c:tickLblPos val="nextTo"/>
        <c:txPr>
          <a:bodyPr/>
          <a:lstStyle/>
          <a:p>
            <a:pPr>
              <a:defRPr lang="id-ID" b="1"/>
            </a:pPr>
            <a:endParaRPr lang="id-ID"/>
          </a:p>
        </c:txPr>
        <c:crossAx val="431651720"/>
        <c:crosses val="autoZero"/>
        <c:crossBetween val="between"/>
      </c:valAx>
      <c:dTable>
        <c:showHorzBorder val="1"/>
        <c:showVertBorder val="1"/>
        <c:showOutline val="1"/>
        <c:showKeys val="1"/>
        <c:txPr>
          <a:bodyPr/>
          <a:lstStyle/>
          <a:p>
            <a:pPr rtl="0">
              <a:defRPr lang="id-ID" b="1"/>
            </a:pPr>
            <a:endParaRPr lang="id-ID"/>
          </a:p>
        </c:txPr>
      </c:dTable>
    </c:plotArea>
    <c:plotVisOnly val="1"/>
    <c:dispBlanksAs val="gap"/>
    <c:showDLblsOverMax val="0"/>
  </c:chart>
  <c:txPr>
    <a:bodyPr/>
    <a:lstStyle/>
    <a:p>
      <a:pPr>
        <a:defRPr sz="1400"/>
      </a:pPr>
      <a:endParaRPr lang="id-ID"/>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id-ID" sz="2800"/>
            </a:pPr>
            <a:r>
              <a:rPr lang="en-US" sz="2800"/>
              <a:t>Rujukan IMS Tangerang, Jan - Mar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IMS!$B$5</c:f>
              <c:strCache>
                <c:ptCount val="1"/>
                <c:pt idx="0">
                  <c:v>WPS L</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IMS!$C$5:$I$5</c:f>
              <c:numCache>
                <c:formatCode>General</c:formatCode>
                <c:ptCount val="7"/>
                <c:pt idx="0" formatCode="0">
                  <c:v>88.977365534943416</c:v>
                </c:pt>
                <c:pt idx="1">
                  <c:v>286</c:v>
                </c:pt>
                <c:pt idx="2">
                  <c:v>179</c:v>
                </c:pt>
                <c:pt idx="3">
                  <c:v>149</c:v>
                </c:pt>
                <c:pt idx="4">
                  <c:v>614</c:v>
                </c:pt>
                <c:pt idx="5" formatCode="0">
                  <c:v>266.93209660483035</c:v>
                </c:pt>
                <c:pt idx="6" formatCode="0.00">
                  <c:v>230.02104573020819</c:v>
                </c:pt>
              </c:numCache>
            </c:numRef>
          </c:val>
        </c:ser>
        <c:ser>
          <c:idx val="1"/>
          <c:order val="1"/>
          <c:tx>
            <c:strRef>
              <c:f>IMS!$B$6</c:f>
              <c:strCache>
                <c:ptCount val="1"/>
                <c:pt idx="0">
                  <c:v>WPS TL</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IMS!$C$6:$I$6</c:f>
              <c:numCache>
                <c:formatCode>General</c:formatCode>
                <c:ptCount val="7"/>
                <c:pt idx="0" formatCode="0">
                  <c:v>10.677283864193209</c:v>
                </c:pt>
                <c:pt idx="1">
                  <c:v>0</c:v>
                </c:pt>
                <c:pt idx="2">
                  <c:v>1</c:v>
                </c:pt>
                <c:pt idx="3">
                  <c:v>18</c:v>
                </c:pt>
                <c:pt idx="4">
                  <c:v>19</c:v>
                </c:pt>
                <c:pt idx="5" formatCode="0">
                  <c:v>32.031851592579628</c:v>
                </c:pt>
                <c:pt idx="6" formatCode="0.00">
                  <c:v>59.315959132382645</c:v>
                </c:pt>
              </c:numCache>
            </c:numRef>
          </c:val>
        </c:ser>
        <c:ser>
          <c:idx val="2"/>
          <c:order val="2"/>
          <c:tx>
            <c:strRef>
              <c:f>IMS!$B$7</c:f>
              <c:strCache>
                <c:ptCount val="1"/>
                <c:pt idx="0">
                  <c:v>Waria</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IMS!$C$7:$I$7</c:f>
              <c:numCache>
                <c:formatCode>General</c:formatCode>
                <c:ptCount val="7"/>
                <c:pt idx="0" formatCode="0">
                  <c:v>25.007978357251218</c:v>
                </c:pt>
                <c:pt idx="1">
                  <c:v>2</c:v>
                </c:pt>
                <c:pt idx="2">
                  <c:v>3</c:v>
                </c:pt>
                <c:pt idx="3">
                  <c:v>7</c:v>
                </c:pt>
                <c:pt idx="4">
                  <c:v>12</c:v>
                </c:pt>
                <c:pt idx="5" formatCode="0">
                  <c:v>75.023935071753471</c:v>
                </c:pt>
                <c:pt idx="6" formatCode="0.00">
                  <c:v>15.994895480386468</c:v>
                </c:pt>
              </c:numCache>
            </c:numRef>
          </c:val>
        </c:ser>
        <c:ser>
          <c:idx val="3"/>
          <c:order val="3"/>
          <c:tx>
            <c:strRef>
              <c:f>IMS!$B$8</c:f>
              <c:strCache>
                <c:ptCount val="1"/>
                <c:pt idx="0">
                  <c:v>LSL</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IMS!$C$8:$I$8</c:f>
              <c:numCache>
                <c:formatCode>General</c:formatCode>
                <c:ptCount val="7"/>
                <c:pt idx="0" formatCode="0">
                  <c:v>108.34773801190055</c:v>
                </c:pt>
                <c:pt idx="1">
                  <c:v>0</c:v>
                </c:pt>
                <c:pt idx="2">
                  <c:v>5</c:v>
                </c:pt>
                <c:pt idx="3">
                  <c:v>2</c:v>
                </c:pt>
                <c:pt idx="4">
                  <c:v>7</c:v>
                </c:pt>
                <c:pt idx="5" formatCode="0">
                  <c:v>325.04321403570202</c:v>
                </c:pt>
                <c:pt idx="6" formatCode="0.00">
                  <c:v>2.1535598030454932</c:v>
                </c:pt>
              </c:numCache>
            </c:numRef>
          </c:val>
        </c:ser>
        <c:ser>
          <c:idx val="4"/>
          <c:order val="4"/>
          <c:tx>
            <c:strRef>
              <c:f>IMS!$B$9</c:f>
              <c:strCache>
                <c:ptCount val="1"/>
                <c:pt idx="0">
                  <c:v>Penasun</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IMS!$C$9:$I$9</c:f>
              <c:numCache>
                <c:formatCode>General</c:formatCode>
                <c:ptCount val="7"/>
                <c:pt idx="0" formatCode="0">
                  <c:v>0.84884406720336114</c:v>
                </c:pt>
                <c:pt idx="1">
                  <c:v>0</c:v>
                </c:pt>
                <c:pt idx="2">
                  <c:v>0</c:v>
                </c:pt>
                <c:pt idx="3">
                  <c:v>0</c:v>
                </c:pt>
                <c:pt idx="4">
                  <c:v>0</c:v>
                </c:pt>
                <c:pt idx="5" formatCode="0">
                  <c:v>2.5465322016100806</c:v>
                </c:pt>
                <c:pt idx="6" formatCode="0.00">
                  <c:v>0</c:v>
                </c:pt>
              </c:numCache>
            </c:numRef>
          </c:val>
        </c:ser>
        <c:ser>
          <c:idx val="5"/>
          <c:order val="5"/>
          <c:tx>
            <c:strRef>
              <c:f>IMS!$B$10</c:f>
              <c:strCache>
                <c:ptCount val="1"/>
                <c:pt idx="0">
                  <c:v>LBT</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IMS!$C$10:$I$10</c:f>
              <c:numCache>
                <c:formatCode>General</c:formatCode>
                <c:ptCount val="7"/>
                <c:pt idx="0" formatCode="0">
                  <c:v>35.304439096954852</c:v>
                </c:pt>
                <c:pt idx="1">
                  <c:v>2</c:v>
                </c:pt>
                <c:pt idx="2">
                  <c:v>0</c:v>
                </c:pt>
                <c:pt idx="3">
                  <c:v>14</c:v>
                </c:pt>
                <c:pt idx="4">
                  <c:v>16</c:v>
                </c:pt>
                <c:pt idx="5" formatCode="0">
                  <c:v>105.91331729086455</c:v>
                </c:pt>
                <c:pt idx="6" formatCode="0.00">
                  <c:v>15.106693293403321</c:v>
                </c:pt>
              </c:numCache>
            </c:numRef>
          </c:val>
        </c:ser>
        <c:ser>
          <c:idx val="6"/>
          <c:order val="6"/>
          <c:tx>
            <c:strRef>
              <c:f>IMS!$B$11</c:f>
              <c:strCache>
                <c:ptCount val="1"/>
                <c:pt idx="0">
                  <c:v>Total</c:v>
                </c:pt>
              </c:strCache>
            </c:strRef>
          </c:tx>
          <c:invertIfNegative val="0"/>
          <c:cat>
            <c:strRef>
              <c:f>IMS!$C$4:$I$4</c:f>
              <c:strCache>
                <c:ptCount val="7"/>
                <c:pt idx="0">
                  <c:v>Target/Bulan</c:v>
                </c:pt>
                <c:pt idx="1">
                  <c:v>Januari</c:v>
                </c:pt>
                <c:pt idx="2">
                  <c:v>Februari</c:v>
                </c:pt>
                <c:pt idx="3">
                  <c:v>Maret</c:v>
                </c:pt>
                <c:pt idx="4">
                  <c:v>Total</c:v>
                </c:pt>
                <c:pt idx="5">
                  <c:v>Target Quarter</c:v>
                </c:pt>
                <c:pt idx="6">
                  <c:v>% Capaian</c:v>
                </c:pt>
              </c:strCache>
            </c:strRef>
          </c:cat>
          <c:val>
            <c:numRef>
              <c:f>IMS!$C$11:$I$11</c:f>
              <c:numCache>
                <c:formatCode>0</c:formatCode>
                <c:ptCount val="7"/>
                <c:pt idx="0">
                  <c:v>269.16364893244702</c:v>
                </c:pt>
                <c:pt idx="1">
                  <c:v>290</c:v>
                </c:pt>
                <c:pt idx="2">
                  <c:v>188</c:v>
                </c:pt>
                <c:pt idx="3">
                  <c:v>190</c:v>
                </c:pt>
                <c:pt idx="4">
                  <c:v>668</c:v>
                </c:pt>
                <c:pt idx="5">
                  <c:v>807.4909467973398</c:v>
                </c:pt>
                <c:pt idx="6" formatCode="0.00">
                  <c:v>82.725385671432349</c:v>
                </c:pt>
              </c:numCache>
            </c:numRef>
          </c:val>
        </c:ser>
        <c:dLbls>
          <c:showLegendKey val="0"/>
          <c:showVal val="0"/>
          <c:showCatName val="0"/>
          <c:showSerName val="0"/>
          <c:showPercent val="0"/>
          <c:showBubbleSize val="0"/>
        </c:dLbls>
        <c:gapWidth val="150"/>
        <c:shape val="box"/>
        <c:axId val="431652112"/>
        <c:axId val="431653680"/>
        <c:axId val="0"/>
      </c:bar3DChart>
      <c:catAx>
        <c:axId val="431652112"/>
        <c:scaling>
          <c:orientation val="minMax"/>
        </c:scaling>
        <c:delete val="0"/>
        <c:axPos val="b"/>
        <c:numFmt formatCode="General" sourceLinked="0"/>
        <c:majorTickMark val="none"/>
        <c:minorTickMark val="none"/>
        <c:tickLblPos val="nextTo"/>
        <c:txPr>
          <a:bodyPr/>
          <a:lstStyle/>
          <a:p>
            <a:pPr>
              <a:defRPr lang="id-ID"/>
            </a:pPr>
            <a:endParaRPr lang="id-ID"/>
          </a:p>
        </c:txPr>
        <c:crossAx val="431653680"/>
        <c:crosses val="autoZero"/>
        <c:auto val="1"/>
        <c:lblAlgn val="ctr"/>
        <c:lblOffset val="100"/>
        <c:noMultiLvlLbl val="0"/>
      </c:catAx>
      <c:valAx>
        <c:axId val="431653680"/>
        <c:scaling>
          <c:orientation val="minMax"/>
        </c:scaling>
        <c:delete val="0"/>
        <c:axPos val="l"/>
        <c:majorGridlines/>
        <c:numFmt formatCode="0" sourceLinked="1"/>
        <c:majorTickMark val="none"/>
        <c:minorTickMark val="none"/>
        <c:tickLblPos val="nextTo"/>
        <c:txPr>
          <a:bodyPr/>
          <a:lstStyle/>
          <a:p>
            <a:pPr>
              <a:defRPr lang="id-ID" b="1"/>
            </a:pPr>
            <a:endParaRPr lang="id-ID"/>
          </a:p>
        </c:txPr>
        <c:crossAx val="431652112"/>
        <c:crosses val="autoZero"/>
        <c:crossBetween val="between"/>
      </c:valAx>
      <c:dTable>
        <c:showHorzBorder val="1"/>
        <c:showVertBorder val="1"/>
        <c:showOutline val="1"/>
        <c:showKeys val="1"/>
        <c:txPr>
          <a:bodyPr/>
          <a:lstStyle/>
          <a:p>
            <a:pPr rtl="0">
              <a:defRPr lang="id-ID" b="1"/>
            </a:pPr>
            <a:endParaRPr lang="id-ID"/>
          </a:p>
        </c:txPr>
      </c:dTable>
    </c:plotArea>
    <c:plotVisOnly val="1"/>
    <c:dispBlanksAs val="gap"/>
    <c:showDLblsOverMax val="0"/>
  </c:chart>
  <c:txPr>
    <a:bodyPr/>
    <a:lstStyle/>
    <a:p>
      <a:pPr>
        <a:defRPr sz="1600"/>
      </a:pPr>
      <a:endParaRPr lang="id-ID"/>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id-ID" sz="2800"/>
            </a:pPr>
            <a:r>
              <a:rPr lang="en-US" sz="2800"/>
              <a:t>Rujukan VCT Tangerang, Jan - Mar 2015</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VCT!$B$4</c:f>
              <c:strCache>
                <c:ptCount val="1"/>
                <c:pt idx="0">
                  <c:v>WPS L</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VCT!$C$4:$I$4</c:f>
              <c:numCache>
                <c:formatCode>General</c:formatCode>
                <c:ptCount val="7"/>
                <c:pt idx="0" formatCode="0">
                  <c:v>169.05699451639248</c:v>
                </c:pt>
                <c:pt idx="1">
                  <c:v>194</c:v>
                </c:pt>
                <c:pt idx="2">
                  <c:v>179</c:v>
                </c:pt>
                <c:pt idx="3">
                  <c:v>183</c:v>
                </c:pt>
                <c:pt idx="4">
                  <c:v>556</c:v>
                </c:pt>
                <c:pt idx="5" formatCode="_(* #,##0_);_(* \(#,##0\);_(* &quot;-&quot;_);_(@_)">
                  <c:v>507.17098354917744</c:v>
                </c:pt>
                <c:pt idx="6" formatCode="0.00">
                  <c:v>109.62772280644226</c:v>
                </c:pt>
              </c:numCache>
            </c:numRef>
          </c:val>
        </c:ser>
        <c:ser>
          <c:idx val="1"/>
          <c:order val="1"/>
          <c:tx>
            <c:strRef>
              <c:f>VCT!$B$5</c:f>
              <c:strCache>
                <c:ptCount val="1"/>
                <c:pt idx="0">
                  <c:v>WPS TL</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VCT!$C$5:$I$5</c:f>
              <c:numCache>
                <c:formatCode>General</c:formatCode>
                <c:ptCount val="7"/>
                <c:pt idx="0" formatCode="0">
                  <c:v>20.286839341967042</c:v>
                </c:pt>
                <c:pt idx="1">
                  <c:v>0</c:v>
                </c:pt>
                <c:pt idx="2">
                  <c:v>32</c:v>
                </c:pt>
                <c:pt idx="3">
                  <c:v>20</c:v>
                </c:pt>
                <c:pt idx="4">
                  <c:v>52</c:v>
                </c:pt>
                <c:pt idx="5" formatCode="_(* #,##0_);_(* \(#,##0\);_(* &quot;-&quot;_);_(@_)">
                  <c:v>60.860518025901335</c:v>
                </c:pt>
                <c:pt idx="6" formatCode="0.00">
                  <c:v>85.441270772407194</c:v>
                </c:pt>
              </c:numCache>
            </c:numRef>
          </c:val>
        </c:ser>
        <c:ser>
          <c:idx val="2"/>
          <c:order val="2"/>
          <c:tx>
            <c:strRef>
              <c:f>VCT!$B$6</c:f>
              <c:strCache>
                <c:ptCount val="1"/>
                <c:pt idx="0">
                  <c:v>Waria</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VCT!$C$6:$I$6</c:f>
              <c:numCache>
                <c:formatCode>General</c:formatCode>
                <c:ptCount val="7"/>
                <c:pt idx="0" formatCode="0">
                  <c:v>47.887618130906546</c:v>
                </c:pt>
                <c:pt idx="1">
                  <c:v>8</c:v>
                </c:pt>
                <c:pt idx="2">
                  <c:v>27</c:v>
                </c:pt>
                <c:pt idx="3">
                  <c:v>24</c:v>
                </c:pt>
                <c:pt idx="4">
                  <c:v>59</c:v>
                </c:pt>
                <c:pt idx="5" formatCode="_(* #,##0_);_(* \(#,##0\);_(* &quot;-&quot;_);_(@_)">
                  <c:v>143.66285439271962</c:v>
                </c:pt>
                <c:pt idx="6" formatCode="0.00">
                  <c:v>41.068375154733062</c:v>
                </c:pt>
              </c:numCache>
            </c:numRef>
          </c:val>
        </c:ser>
        <c:ser>
          <c:idx val="3"/>
          <c:order val="3"/>
          <c:tx>
            <c:strRef>
              <c:f>VCT!$B$7</c:f>
              <c:strCache>
                <c:ptCount val="1"/>
                <c:pt idx="0">
                  <c:v>LSL</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VCT!$C$7:$I$7</c:f>
              <c:numCache>
                <c:formatCode>General</c:formatCode>
                <c:ptCount val="7"/>
                <c:pt idx="0" formatCode="0">
                  <c:v>196.99588729436454</c:v>
                </c:pt>
                <c:pt idx="1">
                  <c:v>1</c:v>
                </c:pt>
                <c:pt idx="2">
                  <c:v>27</c:v>
                </c:pt>
                <c:pt idx="3">
                  <c:v>33</c:v>
                </c:pt>
                <c:pt idx="4">
                  <c:v>61</c:v>
                </c:pt>
                <c:pt idx="5" formatCode="_(* #,##0_);_(* \(#,##0\);_(* &quot;-&quot;_);_(@_)">
                  <c:v>590.98766188309276</c:v>
                </c:pt>
                <c:pt idx="6" formatCode="0.00">
                  <c:v>10.321704484596612</c:v>
                </c:pt>
              </c:numCache>
            </c:numRef>
          </c:val>
        </c:ser>
        <c:ser>
          <c:idx val="4"/>
          <c:order val="4"/>
          <c:tx>
            <c:strRef>
              <c:f>VCT!$B$8</c:f>
              <c:strCache>
                <c:ptCount val="1"/>
                <c:pt idx="0">
                  <c:v>Penasun</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VCT!$C$8:$I$8</c:f>
              <c:numCache>
                <c:formatCode>General</c:formatCode>
                <c:ptCount val="7"/>
                <c:pt idx="0" formatCode="0">
                  <c:v>21.221101680084004</c:v>
                </c:pt>
                <c:pt idx="1">
                  <c:v>0</c:v>
                </c:pt>
                <c:pt idx="2">
                  <c:v>0</c:v>
                </c:pt>
                <c:pt idx="3">
                  <c:v>0</c:v>
                </c:pt>
                <c:pt idx="4">
                  <c:v>0</c:v>
                </c:pt>
                <c:pt idx="5" formatCode="_(* #,##0_);_(* \(#,##0\);_(* &quot;-&quot;_);_(@_)">
                  <c:v>63.663305040252013</c:v>
                </c:pt>
                <c:pt idx="6" formatCode="0.00">
                  <c:v>0</c:v>
                </c:pt>
              </c:numCache>
            </c:numRef>
          </c:val>
        </c:ser>
        <c:ser>
          <c:idx val="5"/>
          <c:order val="5"/>
          <c:tx>
            <c:strRef>
              <c:f>VCT!$B$9</c:f>
              <c:strCache>
                <c:ptCount val="1"/>
                <c:pt idx="0">
                  <c:v>LBT</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VCT!$C$9:$I$9</c:f>
              <c:numCache>
                <c:formatCode>General</c:formatCode>
                <c:ptCount val="7"/>
                <c:pt idx="0" formatCode="0">
                  <c:v>152.98590275347101</c:v>
                </c:pt>
                <c:pt idx="1">
                  <c:v>61</c:v>
                </c:pt>
                <c:pt idx="2">
                  <c:v>18</c:v>
                </c:pt>
                <c:pt idx="3">
                  <c:v>36</c:v>
                </c:pt>
                <c:pt idx="4">
                  <c:v>115</c:v>
                </c:pt>
                <c:pt idx="5" formatCode="_(* #,##0_);_(* \(#,##0\);_(* &quot;-&quot;_);_(@_)">
                  <c:v>458.95770826041303</c:v>
                </c:pt>
                <c:pt idx="6" formatCode="0.00">
                  <c:v>25.056774933769873</c:v>
                </c:pt>
              </c:numCache>
            </c:numRef>
          </c:val>
        </c:ser>
        <c:ser>
          <c:idx val="6"/>
          <c:order val="6"/>
          <c:tx>
            <c:strRef>
              <c:f>VCT!$B$10</c:f>
              <c:strCache>
                <c:ptCount val="1"/>
                <c:pt idx="0">
                  <c:v>Total</c:v>
                </c:pt>
              </c:strCache>
            </c:strRef>
          </c:tx>
          <c:invertIfNegative val="0"/>
          <c:cat>
            <c:strRef>
              <c:f>VCT!$C$3:$I$3</c:f>
              <c:strCache>
                <c:ptCount val="7"/>
                <c:pt idx="0">
                  <c:v>Target/Bulan</c:v>
                </c:pt>
                <c:pt idx="1">
                  <c:v>Januari</c:v>
                </c:pt>
                <c:pt idx="2">
                  <c:v>Februari</c:v>
                </c:pt>
                <c:pt idx="3">
                  <c:v>Maret</c:v>
                </c:pt>
                <c:pt idx="4">
                  <c:v>Total</c:v>
                </c:pt>
                <c:pt idx="5">
                  <c:v>Target Quarter</c:v>
                </c:pt>
                <c:pt idx="6">
                  <c:v>% Capaian</c:v>
                </c:pt>
              </c:strCache>
            </c:strRef>
          </c:cat>
          <c:val>
            <c:numRef>
              <c:f>VCT!$C$10:$I$10</c:f>
              <c:numCache>
                <c:formatCode>0</c:formatCode>
                <c:ptCount val="7"/>
                <c:pt idx="0">
                  <c:v>608.43434371718683</c:v>
                </c:pt>
                <c:pt idx="1">
                  <c:v>264</c:v>
                </c:pt>
                <c:pt idx="2">
                  <c:v>283</c:v>
                </c:pt>
                <c:pt idx="3">
                  <c:v>296</c:v>
                </c:pt>
                <c:pt idx="4" formatCode="General">
                  <c:v>843</c:v>
                </c:pt>
                <c:pt idx="5" formatCode="_(* #,##0_);_(* \(#,##0\);_(* &quot;-&quot;_);_(@_)">
                  <c:v>1825.3030311515574</c:v>
                </c:pt>
                <c:pt idx="6" formatCode="0.00">
                  <c:v>46.184112205640915</c:v>
                </c:pt>
              </c:numCache>
            </c:numRef>
          </c:val>
        </c:ser>
        <c:dLbls>
          <c:showLegendKey val="0"/>
          <c:showVal val="0"/>
          <c:showCatName val="0"/>
          <c:showSerName val="0"/>
          <c:showPercent val="0"/>
          <c:showBubbleSize val="0"/>
        </c:dLbls>
        <c:gapWidth val="150"/>
        <c:shape val="box"/>
        <c:axId val="431654464"/>
        <c:axId val="431655248"/>
        <c:axId val="0"/>
      </c:bar3DChart>
      <c:catAx>
        <c:axId val="431654464"/>
        <c:scaling>
          <c:orientation val="minMax"/>
        </c:scaling>
        <c:delete val="0"/>
        <c:axPos val="b"/>
        <c:numFmt formatCode="General" sourceLinked="0"/>
        <c:majorTickMark val="none"/>
        <c:minorTickMark val="none"/>
        <c:tickLblPos val="nextTo"/>
        <c:txPr>
          <a:bodyPr/>
          <a:lstStyle/>
          <a:p>
            <a:pPr>
              <a:defRPr lang="id-ID"/>
            </a:pPr>
            <a:endParaRPr lang="id-ID"/>
          </a:p>
        </c:txPr>
        <c:crossAx val="431655248"/>
        <c:crosses val="autoZero"/>
        <c:auto val="1"/>
        <c:lblAlgn val="ctr"/>
        <c:lblOffset val="100"/>
        <c:noMultiLvlLbl val="0"/>
      </c:catAx>
      <c:valAx>
        <c:axId val="431655248"/>
        <c:scaling>
          <c:orientation val="minMax"/>
        </c:scaling>
        <c:delete val="0"/>
        <c:axPos val="l"/>
        <c:majorGridlines/>
        <c:numFmt formatCode="0" sourceLinked="1"/>
        <c:majorTickMark val="none"/>
        <c:minorTickMark val="none"/>
        <c:tickLblPos val="nextTo"/>
        <c:txPr>
          <a:bodyPr/>
          <a:lstStyle/>
          <a:p>
            <a:pPr>
              <a:defRPr lang="id-ID" b="1"/>
            </a:pPr>
            <a:endParaRPr lang="id-ID"/>
          </a:p>
        </c:txPr>
        <c:crossAx val="431654464"/>
        <c:crosses val="autoZero"/>
        <c:crossBetween val="between"/>
      </c:valAx>
      <c:dTable>
        <c:showHorzBorder val="1"/>
        <c:showVertBorder val="1"/>
        <c:showOutline val="1"/>
        <c:showKeys val="1"/>
        <c:txPr>
          <a:bodyPr/>
          <a:lstStyle/>
          <a:p>
            <a:pPr rtl="0">
              <a:defRPr lang="id-ID" b="1"/>
            </a:pPr>
            <a:endParaRPr lang="id-ID"/>
          </a:p>
        </c:txPr>
      </c:dTable>
    </c:plotArea>
    <c:plotVisOnly val="1"/>
    <c:dispBlanksAs val="gap"/>
    <c:showDLblsOverMax val="0"/>
  </c:chart>
  <c:txPr>
    <a:bodyPr/>
    <a:lstStyle/>
    <a:p>
      <a:pPr>
        <a:defRPr sz="1600"/>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600"/>
            </a:pPr>
            <a:r>
              <a:rPr lang="id-ID" sz="3600" dirty="0"/>
              <a:t>PROSENTASE</a:t>
            </a:r>
            <a:r>
              <a:rPr lang="id-ID" sz="3600" baseline="0" dirty="0"/>
              <a:t> KASUS </a:t>
            </a:r>
            <a:r>
              <a:rPr lang="id-ID" sz="3600" baseline="0" dirty="0" smtClean="0"/>
              <a:t>HIV - </a:t>
            </a:r>
            <a:r>
              <a:rPr lang="id-ID" sz="3600" baseline="0" dirty="0"/>
              <a:t>AIDS BERDASARKAN JENIS KELAMIN TH 2014</a:t>
            </a:r>
            <a:endParaRPr lang="id-ID" sz="3600"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0.11316891551086875"/>
                  <c:y val="-0.22308513041321981"/>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366570173068279"/>
                  <c:y val="7.2197719310930469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sz="2000">
                    <a:solidFill>
                      <a:schemeClr val="bg1"/>
                    </a:solidFill>
                  </a:defRPr>
                </a:pPr>
                <a:endParaRPr lang="id-ID"/>
              </a:p>
            </c:txPr>
            <c:showLegendKey val="0"/>
            <c:showVal val="0"/>
            <c:showCatName val="0"/>
            <c:showSerName val="0"/>
            <c:showPercent val="1"/>
            <c:showBubbleSize val="0"/>
            <c:showLeaderLines val="0"/>
            <c:extLst>
              <c:ext xmlns:c15="http://schemas.microsoft.com/office/drawing/2012/chart" uri="{CE6537A1-D6FC-4f65-9D91-7224C49458BB}"/>
            </c:extLst>
          </c:dLbls>
          <c:cat>
            <c:strRef>
              <c:f>'Kasus HIV kab '!$R$20:$R$21</c:f>
              <c:strCache>
                <c:ptCount val="2"/>
                <c:pt idx="0">
                  <c:v>L</c:v>
                </c:pt>
                <c:pt idx="1">
                  <c:v>P</c:v>
                </c:pt>
              </c:strCache>
            </c:strRef>
          </c:cat>
          <c:val>
            <c:numRef>
              <c:f>'Kasus HIV kab '!$S$20:$S$21</c:f>
              <c:numCache>
                <c:formatCode>General</c:formatCode>
                <c:ptCount val="2"/>
                <c:pt idx="0">
                  <c:v>69</c:v>
                </c:pt>
                <c:pt idx="1">
                  <c:v>23</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89643245060870003"/>
          <c:y val="0.49431208232333962"/>
          <c:w val="5.8260136813201191E-2"/>
          <c:h val="0.15596299087334381"/>
        </c:manualLayout>
      </c:layout>
      <c:overlay val="0"/>
      <c:txPr>
        <a:bodyPr/>
        <a:lstStyle/>
        <a:p>
          <a:pPr>
            <a:defRPr lang="en-US" sz="2000" b="1"/>
          </a:pPr>
          <a:endParaRPr lang="id-ID"/>
        </a:p>
      </c:txPr>
    </c:legend>
    <c:plotVisOnly val="1"/>
    <c:dispBlanksAs val="zero"/>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0" u="none" strike="noStrike" kern="1200" spc="0" baseline="0">
                <a:solidFill>
                  <a:schemeClr val="tx1">
                    <a:lumMod val="65000"/>
                    <a:lumOff val="35000"/>
                  </a:schemeClr>
                </a:solidFill>
                <a:latin typeface="+mn-lt"/>
                <a:ea typeface="+mn-ea"/>
                <a:cs typeface="+mn-cs"/>
              </a:defRPr>
            </a:pPr>
            <a:r>
              <a:rPr lang="id-ID" sz="2800" b="1"/>
              <a:t>DISTRIBUSI KONDOM LAKI-LAKI </a:t>
            </a:r>
          </a:p>
          <a:p>
            <a:pPr>
              <a:defRPr lang="en-US" sz="2800" b="1" i="0" u="none" strike="noStrike" kern="1200" spc="0" baseline="0">
                <a:solidFill>
                  <a:schemeClr val="tx1">
                    <a:lumMod val="65000"/>
                    <a:lumOff val="35000"/>
                  </a:schemeClr>
                </a:solidFill>
                <a:latin typeface="+mn-lt"/>
                <a:ea typeface="+mn-ea"/>
                <a:cs typeface="+mn-cs"/>
              </a:defRPr>
            </a:pPr>
            <a:r>
              <a:rPr lang="id-ID" sz="2800" b="1"/>
              <a:t>KPA KABUPATEN TANGERANG TAHUN 2014</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'Thn 2014'!$B$2</c:f>
              <c:strCache>
                <c:ptCount val="1"/>
                <c:pt idx="0">
                  <c:v>KONDOM BKKBN</c:v>
                </c:pt>
              </c:strCache>
            </c:strRef>
          </c:tx>
          <c:spPr>
            <a:solidFill>
              <a:schemeClr val="accent1"/>
            </a:solidFill>
            <a:ln>
              <a:noFill/>
            </a:ln>
            <a:effectLst/>
            <a:sp3d/>
          </c:spPr>
          <c:invertIfNegative val="0"/>
          <c:cat>
            <c:strRef>
              <c:f>'Thn 2014'!$A$3:$A$15</c:f>
              <c:strCache>
                <c:ptCount val="13"/>
                <c:pt idx="0">
                  <c:v>JANUARI</c:v>
                </c:pt>
                <c:pt idx="1">
                  <c:v>FEBRUARI</c:v>
                </c:pt>
                <c:pt idx="2">
                  <c:v>MARET</c:v>
                </c:pt>
                <c:pt idx="3">
                  <c:v>APRIL</c:v>
                </c:pt>
                <c:pt idx="4">
                  <c:v>MEI</c:v>
                </c:pt>
                <c:pt idx="5">
                  <c:v>JUNI</c:v>
                </c:pt>
                <c:pt idx="6">
                  <c:v>JULI</c:v>
                </c:pt>
                <c:pt idx="7">
                  <c:v>AGUSTUS</c:v>
                </c:pt>
                <c:pt idx="8">
                  <c:v>SEPTEMBER</c:v>
                </c:pt>
                <c:pt idx="9">
                  <c:v>OKTOBER</c:v>
                </c:pt>
                <c:pt idx="10">
                  <c:v>NOVEMBER</c:v>
                </c:pt>
                <c:pt idx="11">
                  <c:v>DESEMBER</c:v>
                </c:pt>
                <c:pt idx="12">
                  <c:v>TOTAL</c:v>
                </c:pt>
              </c:strCache>
            </c:strRef>
          </c:cat>
          <c:val>
            <c:numRef>
              <c:f>'Thn 2014'!$B$3:$B$15</c:f>
              <c:numCache>
                <c:formatCode>General</c:formatCode>
                <c:ptCount val="13"/>
                <c:pt idx="0">
                  <c:v>0</c:v>
                </c:pt>
                <c:pt idx="1">
                  <c:v>0</c:v>
                </c:pt>
                <c:pt idx="2">
                  <c:v>0</c:v>
                </c:pt>
                <c:pt idx="3">
                  <c:v>720</c:v>
                </c:pt>
                <c:pt idx="4">
                  <c:v>1008</c:v>
                </c:pt>
                <c:pt idx="5">
                  <c:v>0</c:v>
                </c:pt>
                <c:pt idx="6">
                  <c:v>144</c:v>
                </c:pt>
                <c:pt idx="7">
                  <c:v>1440</c:v>
                </c:pt>
                <c:pt idx="8">
                  <c:v>0</c:v>
                </c:pt>
                <c:pt idx="9">
                  <c:v>4320</c:v>
                </c:pt>
                <c:pt idx="10">
                  <c:v>0</c:v>
                </c:pt>
                <c:pt idx="11">
                  <c:v>0</c:v>
                </c:pt>
                <c:pt idx="12">
                  <c:v>7632</c:v>
                </c:pt>
              </c:numCache>
            </c:numRef>
          </c:val>
        </c:ser>
        <c:ser>
          <c:idx val="1"/>
          <c:order val="1"/>
          <c:tx>
            <c:strRef>
              <c:f>'Thn 2014'!$C$2</c:f>
              <c:strCache>
                <c:ptCount val="1"/>
                <c:pt idx="0">
                  <c:v>KONDOM GF</c:v>
                </c:pt>
              </c:strCache>
            </c:strRef>
          </c:tx>
          <c:spPr>
            <a:solidFill>
              <a:schemeClr val="accent2"/>
            </a:solidFill>
            <a:ln>
              <a:noFill/>
            </a:ln>
            <a:effectLst/>
            <a:sp3d/>
          </c:spPr>
          <c:invertIfNegative val="0"/>
          <c:cat>
            <c:strRef>
              <c:f>'Thn 2014'!$A$3:$A$15</c:f>
              <c:strCache>
                <c:ptCount val="13"/>
                <c:pt idx="0">
                  <c:v>JANUARI</c:v>
                </c:pt>
                <c:pt idx="1">
                  <c:v>FEBRUARI</c:v>
                </c:pt>
                <c:pt idx="2">
                  <c:v>MARET</c:v>
                </c:pt>
                <c:pt idx="3">
                  <c:v>APRIL</c:v>
                </c:pt>
                <c:pt idx="4">
                  <c:v>MEI</c:v>
                </c:pt>
                <c:pt idx="5">
                  <c:v>JUNI</c:v>
                </c:pt>
                <c:pt idx="6">
                  <c:v>JULI</c:v>
                </c:pt>
                <c:pt idx="7">
                  <c:v>AGUSTUS</c:v>
                </c:pt>
                <c:pt idx="8">
                  <c:v>SEPTEMBER</c:v>
                </c:pt>
                <c:pt idx="9">
                  <c:v>OKTOBER</c:v>
                </c:pt>
                <c:pt idx="10">
                  <c:v>NOVEMBER</c:v>
                </c:pt>
                <c:pt idx="11">
                  <c:v>DESEMBER</c:v>
                </c:pt>
                <c:pt idx="12">
                  <c:v>TOTAL</c:v>
                </c:pt>
              </c:strCache>
            </c:strRef>
          </c:cat>
          <c:val>
            <c:numRef>
              <c:f>'Thn 2014'!$C$3:$C$15</c:f>
              <c:numCache>
                <c:formatCode>General</c:formatCode>
                <c:ptCount val="13"/>
                <c:pt idx="0">
                  <c:v>1296</c:v>
                </c:pt>
                <c:pt idx="1">
                  <c:v>7344</c:v>
                </c:pt>
                <c:pt idx="2">
                  <c:v>0</c:v>
                </c:pt>
                <c:pt idx="3">
                  <c:v>0</c:v>
                </c:pt>
                <c:pt idx="4">
                  <c:v>0</c:v>
                </c:pt>
                <c:pt idx="5">
                  <c:v>0</c:v>
                </c:pt>
                <c:pt idx="6">
                  <c:v>864</c:v>
                </c:pt>
                <c:pt idx="7">
                  <c:v>3456</c:v>
                </c:pt>
                <c:pt idx="8">
                  <c:v>6768</c:v>
                </c:pt>
                <c:pt idx="9">
                  <c:v>7488</c:v>
                </c:pt>
                <c:pt idx="10">
                  <c:v>2448</c:v>
                </c:pt>
                <c:pt idx="11">
                  <c:v>5760</c:v>
                </c:pt>
                <c:pt idx="12">
                  <c:v>35424</c:v>
                </c:pt>
              </c:numCache>
            </c:numRef>
          </c:val>
        </c:ser>
        <c:dLbls>
          <c:showLegendKey val="0"/>
          <c:showVal val="0"/>
          <c:showCatName val="0"/>
          <c:showSerName val="0"/>
          <c:showPercent val="0"/>
          <c:showBubbleSize val="0"/>
        </c:dLbls>
        <c:gapWidth val="150"/>
        <c:shape val="box"/>
        <c:axId val="431649368"/>
        <c:axId val="431651328"/>
        <c:axId val="0"/>
      </c:bar3DChart>
      <c:catAx>
        <c:axId val="431649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crossAx val="431651328"/>
        <c:crosses val="autoZero"/>
        <c:auto val="1"/>
        <c:lblAlgn val="ctr"/>
        <c:lblOffset val="100"/>
        <c:noMultiLvlLbl val="0"/>
      </c:catAx>
      <c:valAx>
        <c:axId val="431651328"/>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id-ID"/>
          </a:p>
        </c:txPr>
        <c:crossAx val="431649368"/>
        <c:crosses val="autoZero"/>
        <c:crossBetween val="between"/>
      </c:valAx>
      <c:dTable>
        <c:showHorzBorder val="1"/>
        <c:showVertBorder val="1"/>
        <c:showOutline val="1"/>
        <c:showKeys val="1"/>
        <c:spPr>
          <a:noFill/>
          <a:ln w="9525" cap="flat" cmpd="sng" algn="ctr">
            <a:solidFill>
              <a:sysClr val="windowText" lastClr="000000"/>
            </a:solidFill>
            <a:round/>
          </a:ln>
          <a:effectLst/>
        </c:spPr>
        <c:txPr>
          <a:bodyPr rot="0" spcFirstLastPara="1" vertOverflow="ellipsis" vert="horz" wrap="square" anchor="ctr" anchorCtr="1"/>
          <a:lstStyle/>
          <a:p>
            <a:pPr rtl="0">
              <a:defRPr lang="en-US" sz="1600" b="1" i="0" u="none" strike="noStrike" kern="1200" baseline="0">
                <a:solidFill>
                  <a:schemeClr val="tx1">
                    <a:lumMod val="65000"/>
                    <a:lumOff val="35000"/>
                  </a:schemeClr>
                </a:solidFill>
                <a:latin typeface="+mn-lt"/>
                <a:ea typeface="+mn-ea"/>
                <a:cs typeface="+mn-cs"/>
              </a:defRPr>
            </a:pPr>
            <a:endParaRPr lang="id-ID"/>
          </a:p>
        </c:txPr>
      </c:dTable>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id-ID"/>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1" i="0" u="none" strike="noStrike" baseline="0">
                <a:solidFill>
                  <a:srgbClr val="000000"/>
                </a:solidFill>
                <a:latin typeface="Calibri"/>
                <a:ea typeface="Calibri"/>
                <a:cs typeface="Calibri"/>
              </a:defRPr>
            </a:pPr>
            <a:r>
              <a:rPr lang="id-ID" sz="3600"/>
              <a:t>KELOMPOK USIA</a:t>
            </a:r>
          </a:p>
        </c:rich>
      </c:tx>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24461362395476247"/>
          <c:y val="0.28697633609343981"/>
          <c:w val="0.56907521842325592"/>
          <c:h val="0.62031038801735816"/>
        </c:manualLayout>
      </c:layout>
      <c:pie3DChart>
        <c:varyColors val="1"/>
        <c:ser>
          <c:idx val="0"/>
          <c:order val="0"/>
          <c:tx>
            <c:strRef>
              <c:f>Sheet1!$O$3:$O$4</c:f>
              <c:strCache>
                <c:ptCount val="1"/>
                <c:pt idx="0">
                  <c:v>KELOMPOK USIA JUMLAH</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explosion val="9"/>
            <c:spPr>
              <a:solidFill>
                <a:schemeClr val="accent2"/>
              </a:solidFill>
              <a:ln w="25400">
                <a:solidFill>
                  <a:schemeClr val="lt1"/>
                </a:solidFill>
              </a:ln>
              <a:effectLst/>
              <a:sp3d contourW="25400">
                <a:contourClr>
                  <a:schemeClr val="lt1"/>
                </a:contourClr>
              </a:sp3d>
            </c:spPr>
          </c:dPt>
          <c:dPt>
            <c:idx val="2"/>
            <c:bubble3D val="0"/>
            <c:explosion val="8"/>
            <c:spPr>
              <a:solidFill>
                <a:schemeClr val="accent3"/>
              </a:solidFill>
              <a:ln w="25400">
                <a:solidFill>
                  <a:schemeClr val="lt1"/>
                </a:solidFill>
              </a:ln>
              <a:effectLst/>
              <a:sp3d contourW="25400">
                <a:contourClr>
                  <a:schemeClr val="lt1"/>
                </a:contourClr>
              </a:sp3d>
            </c:spPr>
          </c:dPt>
          <c:dLbls>
            <c:dLbl>
              <c:idx val="0"/>
              <c:layout>
                <c:manualLayout>
                  <c:x val="-6.1388735643713416E-2"/>
                  <c:y val="0.13861720865793639"/>
                </c:manualLayout>
              </c:layout>
              <c:tx>
                <c:rich>
                  <a:bodyPr/>
                  <a:lstStyle/>
                  <a:p>
                    <a:pPr>
                      <a:defRPr sz="2800" b="0" i="0" u="none" strike="noStrike" baseline="0">
                        <a:solidFill>
                          <a:srgbClr val="000000"/>
                        </a:solidFill>
                        <a:latin typeface="Calibri"/>
                        <a:ea typeface="Calibri"/>
                        <a:cs typeface="Calibri"/>
                      </a:defRPr>
                    </a:pPr>
                    <a:r>
                      <a:rPr lang="en-US" sz="2800" b="1" i="0" strike="noStrike">
                        <a:solidFill>
                          <a:srgbClr val="FFFFFF"/>
                        </a:solidFill>
                        <a:latin typeface="Calibri"/>
                        <a:cs typeface="Calibri"/>
                      </a:rPr>
                      <a:t>9%</a:t>
                    </a:r>
                  </a:p>
                  <a:p>
                    <a:pPr>
                      <a:defRPr sz="2800" b="0" i="0" u="none" strike="noStrike" baseline="0">
                        <a:solidFill>
                          <a:srgbClr val="000000"/>
                        </a:solidFill>
                        <a:latin typeface="Calibri"/>
                        <a:ea typeface="Calibri"/>
                        <a:cs typeface="Calibri"/>
                      </a:defRPr>
                    </a:pPr>
                    <a:r>
                      <a:rPr lang="en-US" sz="2800" b="1" i="0" strike="noStrike">
                        <a:solidFill>
                          <a:srgbClr val="FFFFFF"/>
                        </a:solidFill>
                        <a:latin typeface="Calibri"/>
                        <a:cs typeface="Calibri"/>
                      </a:rPr>
                      <a:t>42</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1"/>
              <c:layout>
                <c:manualLayout>
                  <c:x val="-0.19532660368904617"/>
                  <c:y val="-0.19783665717369797"/>
                </c:manualLayout>
              </c:layout>
              <c:tx>
                <c:rich>
                  <a:bodyPr/>
                  <a:lstStyle/>
                  <a:p>
                    <a:pPr>
                      <a:defRPr sz="2800" b="0" i="0" u="none" strike="noStrike" baseline="0">
                        <a:solidFill>
                          <a:srgbClr val="000000"/>
                        </a:solidFill>
                        <a:latin typeface="Calibri"/>
                        <a:ea typeface="Calibri"/>
                        <a:cs typeface="Calibri"/>
                      </a:defRPr>
                    </a:pPr>
                    <a:r>
                      <a:rPr lang="en-US" sz="2800" b="1" i="0" strike="noStrike">
                        <a:solidFill>
                          <a:srgbClr val="FFFFFF"/>
                        </a:solidFill>
                        <a:latin typeface="Calibri"/>
                        <a:cs typeface="Calibri"/>
                      </a:rPr>
                      <a:t>53%</a:t>
                    </a:r>
                  </a:p>
                  <a:p>
                    <a:pPr>
                      <a:defRPr sz="2800" b="0" i="0" u="none" strike="noStrike" baseline="0">
                        <a:solidFill>
                          <a:srgbClr val="000000"/>
                        </a:solidFill>
                        <a:latin typeface="Calibri"/>
                        <a:ea typeface="Calibri"/>
                        <a:cs typeface="Calibri"/>
                      </a:defRPr>
                    </a:pPr>
                    <a:r>
                      <a:rPr lang="en-US" sz="2800" b="1" i="0" strike="noStrike">
                        <a:solidFill>
                          <a:srgbClr val="FFFFFF"/>
                        </a:solidFill>
                        <a:latin typeface="Calibri"/>
                        <a:cs typeface="Calibri"/>
                      </a:rPr>
                      <a:t>255</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2"/>
              <c:layout>
                <c:manualLayout>
                  <c:x val="0.16837409054602878"/>
                  <c:y val="7.4577083771833502E-2"/>
                </c:manualLayout>
              </c:layout>
              <c:tx>
                <c:rich>
                  <a:bodyPr/>
                  <a:lstStyle/>
                  <a:p>
                    <a:pPr>
                      <a:defRPr sz="2800" b="0" i="0" u="none" strike="noStrike" baseline="0">
                        <a:solidFill>
                          <a:srgbClr val="000000"/>
                        </a:solidFill>
                        <a:latin typeface="Calibri"/>
                        <a:ea typeface="Calibri"/>
                        <a:cs typeface="Calibri"/>
                      </a:defRPr>
                    </a:pPr>
                    <a:r>
                      <a:rPr lang="en-US" sz="2800" b="1" i="0" strike="noStrike">
                        <a:solidFill>
                          <a:srgbClr val="FFFFFF"/>
                        </a:solidFill>
                        <a:latin typeface="Calibri"/>
                        <a:cs typeface="Calibri"/>
                      </a:rPr>
                      <a:t>38%</a:t>
                    </a:r>
                  </a:p>
                  <a:p>
                    <a:pPr>
                      <a:defRPr sz="2800" b="0" i="0" u="none" strike="noStrike" baseline="0">
                        <a:solidFill>
                          <a:srgbClr val="000000"/>
                        </a:solidFill>
                        <a:latin typeface="Calibri"/>
                        <a:ea typeface="Calibri"/>
                        <a:cs typeface="Calibri"/>
                      </a:defRPr>
                    </a:pPr>
                    <a:r>
                      <a:rPr lang="en-US" sz="2800" b="1" i="0" strike="noStrike">
                        <a:solidFill>
                          <a:srgbClr val="FFFFFF"/>
                        </a:solidFill>
                        <a:latin typeface="Calibri"/>
                        <a:cs typeface="Calibri"/>
                      </a:rPr>
                      <a:t>83</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2800" b="1" i="0" u="none" strike="noStrike" baseline="0">
                    <a:solidFill>
                      <a:srgbClr val="FFFFFF"/>
                    </a:solidFill>
                    <a:latin typeface="Calibri"/>
                    <a:ea typeface="Calibri"/>
                    <a:cs typeface="Calibri"/>
                  </a:defRPr>
                </a:pPr>
                <a:endParaRPr lang="id-ID"/>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Sheet1!$N$5:$N$7</c:f>
              <c:strCache>
                <c:ptCount val="3"/>
                <c:pt idx="0">
                  <c:v>≤ 18 Tahun</c:v>
                </c:pt>
                <c:pt idx="1">
                  <c:v>19 s/d 25 Tahun</c:v>
                </c:pt>
                <c:pt idx="2">
                  <c:v>26 s/d 49 Tahun</c:v>
                </c:pt>
              </c:strCache>
            </c:strRef>
          </c:cat>
          <c:val>
            <c:numRef>
              <c:f>Sheet1!$O$5:$O$7</c:f>
              <c:numCache>
                <c:formatCode>General</c:formatCode>
                <c:ptCount val="3"/>
                <c:pt idx="0">
                  <c:v>42</c:v>
                </c:pt>
                <c:pt idx="1">
                  <c:v>255</c:v>
                </c:pt>
                <c:pt idx="2">
                  <c:v>183</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22053248999030403"/>
          <c:y val="0.11920555499265965"/>
          <c:w val="0.5640055060096858"/>
          <c:h val="6.4017798051613534E-2"/>
        </c:manualLayout>
      </c:layout>
      <c:overlay val="0"/>
      <c:spPr>
        <a:noFill/>
        <a:ln w="25400">
          <a:noFill/>
        </a:ln>
      </c:spPr>
      <c:txPr>
        <a:bodyPr/>
        <a:lstStyle/>
        <a:p>
          <a:pPr>
            <a:defRPr sz="2000" b="1" i="0" u="none" strike="noStrike" baseline="0">
              <a:solidFill>
                <a:srgbClr val="000000"/>
              </a:solidFill>
              <a:latin typeface="Calibri"/>
              <a:ea typeface="Calibri"/>
              <a:cs typeface="Calibri"/>
            </a:defRPr>
          </a:pPr>
          <a:endParaRPr lang="id-ID"/>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2800" b="1" i="0" u="none" strike="noStrike" baseline="0">
                <a:solidFill>
                  <a:srgbClr val="000000"/>
                </a:solidFill>
                <a:latin typeface="Calibri"/>
                <a:ea typeface="Calibri"/>
                <a:cs typeface="Calibri"/>
              </a:defRPr>
            </a:pPr>
            <a:r>
              <a:rPr lang="id-ID" sz="2800"/>
              <a:t>ASAL DAERAH</a:t>
            </a:r>
          </a:p>
        </c:rich>
      </c:tx>
      <c:overlay val="0"/>
      <c:spPr>
        <a:noFill/>
        <a:ln w="25400">
          <a:noFill/>
        </a:ln>
      </c:spPr>
    </c:title>
    <c:autoTitleDeleted val="0"/>
    <c:plotArea>
      <c:layout>
        <c:manualLayout>
          <c:layoutTarget val="inner"/>
          <c:xMode val="edge"/>
          <c:yMode val="edge"/>
          <c:x val="5.6179895144273385E-2"/>
          <c:y val="0.14285755806349421"/>
          <c:w val="0.92010183825176661"/>
          <c:h val="0.63636548591920139"/>
        </c:manualLayout>
      </c:layout>
      <c:lineChart>
        <c:grouping val="stacked"/>
        <c:varyColors val="0"/>
        <c:ser>
          <c:idx val="0"/>
          <c:order val="0"/>
          <c:tx>
            <c:strRef>
              <c:f>Sheet1!$O$85</c:f>
              <c:strCache>
                <c:ptCount val="1"/>
                <c:pt idx="0">
                  <c:v>JUMLAH</c:v>
                </c:pt>
              </c:strCache>
            </c:strRef>
          </c:tx>
          <c:spPr>
            <a:ln w="28575" cap="rnd">
              <a:solidFill>
                <a:schemeClr val="accent6"/>
              </a:solidFill>
              <a:round/>
            </a:ln>
            <a:effectLst/>
          </c:spPr>
          <c:marker>
            <c:symbol val="none"/>
          </c:marker>
          <c:dLbls>
            <c:dLbl>
              <c:idx val="0"/>
              <c:layout>
                <c:manualLayout>
                  <c:x val="-2.9121164846593856E-2"/>
                  <c:y val="-2.42676373721616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2880915236609491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080083203328133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9121164846593856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0800832033281352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7041081643265748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0800832033281352E-2"/>
                  <c:y val="0"/>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1201248049922033E-2"/>
                  <c:y val="0"/>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2880915236609484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2880915236609484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080083203328133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2.2880915236609484E-2"/>
                  <c:y val="-1.0400416016640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2.080083203328133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872074882995324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2.9121164846593901E-2"/>
                  <c:y val="-1.0400416016640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2.7041081643265748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2.0800832033281338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2.2880915236609484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8"/>
              <c:layout>
                <c:manualLayout>
                  <c:x val="-2.2880915236609484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9"/>
              <c:layout>
                <c:manualLayout>
                  <c:x val="-2.080083203328133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layout>
                <c:manualLayout>
                  <c:x val="-2.080083203328133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1"/>
              <c:layout>
                <c:manualLayout>
                  <c:x val="-2.080083203328133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2"/>
              <c:layout>
                <c:manualLayout>
                  <c:x val="-2.288091523660956E-2"/>
                  <c:y val="-1.73340266944011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3"/>
              <c:layout>
                <c:manualLayout>
                  <c:x val="-2.288091523660956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24"/>
              <c:layout>
                <c:manualLayout>
                  <c:x val="-2.4960998439937598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5"/>
              <c:layout>
                <c:manualLayout>
                  <c:x val="-2.0800832033281338E-2"/>
                  <c:y val="-1.73340266944011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6"/>
              <c:layout>
                <c:manualLayout>
                  <c:x val="-2.9121164846593856E-2"/>
                  <c:y val="-3.466805338880221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27"/>
              <c:layout>
                <c:manualLayout>
                  <c:x val="-2.2880915236609484E-2"/>
                  <c:y val="-1.73340266944011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8"/>
              <c:layout>
                <c:manualLayout>
                  <c:x val="-2.4960998439937668E-2"/>
                  <c:y val="-1.0400416016640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9"/>
              <c:layout>
                <c:manualLayout>
                  <c:x val="-2.7041081643265817E-2"/>
                  <c:y val="-6.9336106777604439E-3"/>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2.496099843993759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2.496099843993759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2.4960998439937668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2.0800832033281338E-2"/>
                  <c:y val="-1.73340266944011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4"/>
              <c:layout>
                <c:manualLayout>
                  <c:x val="-2.9121164846593939E-2"/>
                  <c:y val="-1.38672213555209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2.0800832033281338E-2"/>
                  <c:y val="-3.466805338880221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1.8720748829953206E-2"/>
                  <c:y val="-1.04004160166407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7"/>
              <c:layout>
                <c:manualLayout>
                  <c:x val="-2.0800832033281338E-2"/>
                  <c:y val="-1.0400416016640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8"/>
              <c:layout>
                <c:manualLayout>
                  <c:x val="-1.8720748829953206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9"/>
              <c:layout>
                <c:manualLayout>
                  <c:x val="-2.0800832033281338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40"/>
              <c:layout>
                <c:manualLayout>
                  <c:x val="-2.2880915236609484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1"/>
              <c:layout>
                <c:manualLayout>
                  <c:x val="-2.0800832033281338E-2"/>
                  <c:y val="-1.0400416016640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2"/>
              <c:layout>
                <c:manualLayout>
                  <c:x val="-2.2880915236609626E-2"/>
                  <c:y val="0"/>
                </c:manualLayout>
              </c:layout>
              <c:dLblPos val="r"/>
              <c:showLegendKey val="0"/>
              <c:showVal val="1"/>
              <c:showCatName val="0"/>
              <c:showSerName val="0"/>
              <c:showPercent val="0"/>
              <c:showBubbleSize val="0"/>
              <c:extLst>
                <c:ext xmlns:c15="http://schemas.microsoft.com/office/drawing/2012/chart" uri="{CE6537A1-D6FC-4f65-9D91-7224C49458BB}"/>
              </c:extLst>
            </c:dLbl>
            <c:dLbl>
              <c:idx val="43"/>
              <c:layout>
                <c:manualLayout>
                  <c:x val="-2.9121164846593856E-2"/>
                  <c:y val="-1.04004160166406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4"/>
              <c:layout>
                <c:manualLayout>
                  <c:x val="-2.4960998439937598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45"/>
              <c:layout>
                <c:manualLayout>
                  <c:x val="-2.4960998439937748E-2"/>
                  <c:y val="-6.93361067776057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46"/>
              <c:layout>
                <c:manualLayout>
                  <c:x val="-2.7041081643265748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7"/>
              <c:layout>
                <c:manualLayout>
                  <c:x val="-2.4960998439937598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8"/>
              <c:layout>
                <c:manualLayout>
                  <c:x val="-2.2880915236609626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9"/>
              <c:layout>
                <c:manualLayout>
                  <c:x val="-2.9121164846593856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0"/>
              <c:layout>
                <c:manualLayout>
                  <c:x val="-2.2880915236609626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1"/>
              <c:layout>
                <c:manualLayout>
                  <c:x val="-2.2880915236609484E-2"/>
                  <c:y val="-1.3867221355520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2"/>
              <c:layout>
                <c:manualLayout>
                  <c:x val="-1.8720748829953351E-2"/>
                  <c:y val="-2.080083203328133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800" b="1" i="0" u="none" strike="noStrike" baseline="0">
                    <a:solidFill>
                      <a:srgbClr val="000000"/>
                    </a:solidFill>
                    <a:latin typeface="Calibri"/>
                    <a:ea typeface="Calibri"/>
                    <a:cs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Sheet1!$N$86:$N$137</c:f>
              <c:strCache>
                <c:ptCount val="52"/>
                <c:pt idx="0">
                  <c:v>Bandung</c:v>
                </c:pt>
                <c:pt idx="1">
                  <c:v>Bangkabelitung</c:v>
                </c:pt>
                <c:pt idx="2">
                  <c:v>Banyumas</c:v>
                </c:pt>
                <c:pt idx="3">
                  <c:v>Bekasi</c:v>
                </c:pt>
                <c:pt idx="4">
                  <c:v>Blitar</c:v>
                </c:pt>
                <c:pt idx="5">
                  <c:v>Bogor</c:v>
                </c:pt>
                <c:pt idx="6">
                  <c:v>Brebes</c:v>
                </c:pt>
                <c:pt idx="7">
                  <c:v>Cianjur</c:v>
                </c:pt>
                <c:pt idx="8">
                  <c:v>Cibaliung</c:v>
                </c:pt>
                <c:pt idx="9">
                  <c:v>Cikarang</c:v>
                </c:pt>
                <c:pt idx="10">
                  <c:v>Cilacap</c:v>
                </c:pt>
                <c:pt idx="11">
                  <c:v>Cirebon</c:v>
                </c:pt>
                <c:pt idx="12">
                  <c:v>Depok</c:v>
                </c:pt>
                <c:pt idx="13">
                  <c:v>Garut</c:v>
                </c:pt>
                <c:pt idx="14">
                  <c:v>Indramayu</c:v>
                </c:pt>
                <c:pt idx="15">
                  <c:v>Jakarta</c:v>
                </c:pt>
                <c:pt idx="16">
                  <c:v>Jateng</c:v>
                </c:pt>
                <c:pt idx="17">
                  <c:v>Jatim</c:v>
                </c:pt>
                <c:pt idx="18">
                  <c:v>Jawa</c:v>
                </c:pt>
                <c:pt idx="19">
                  <c:v>Jepara</c:v>
                </c:pt>
                <c:pt idx="20">
                  <c:v>Kalibar</c:v>
                </c:pt>
                <c:pt idx="21">
                  <c:v>Kalimantan</c:v>
                </c:pt>
                <c:pt idx="22">
                  <c:v>Karawang</c:v>
                </c:pt>
                <c:pt idx="23">
                  <c:v>Kuningan</c:v>
                </c:pt>
                <c:pt idx="24">
                  <c:v>Labuan</c:v>
                </c:pt>
                <c:pt idx="25">
                  <c:v>Lampung</c:v>
                </c:pt>
                <c:pt idx="26">
                  <c:v>Madura</c:v>
                </c:pt>
                <c:pt idx="27">
                  <c:v>Makasar</c:v>
                </c:pt>
                <c:pt idx="28">
                  <c:v>Malimping</c:v>
                </c:pt>
                <c:pt idx="29">
                  <c:v>Manado</c:v>
                </c:pt>
                <c:pt idx="30">
                  <c:v>Mataram </c:v>
                </c:pt>
                <c:pt idx="31">
                  <c:v>Medan</c:v>
                </c:pt>
                <c:pt idx="32">
                  <c:v>Palembang</c:v>
                </c:pt>
                <c:pt idx="33">
                  <c:v>Pandeglang</c:v>
                </c:pt>
                <c:pt idx="34">
                  <c:v>Pekalongan</c:v>
                </c:pt>
                <c:pt idx="35">
                  <c:v>Pemalang</c:v>
                </c:pt>
                <c:pt idx="36">
                  <c:v>Pengalengan</c:v>
                </c:pt>
                <c:pt idx="37">
                  <c:v>Purwakarta</c:v>
                </c:pt>
                <c:pt idx="38">
                  <c:v>Purwokerto</c:v>
                </c:pt>
                <c:pt idx="39">
                  <c:v>Purworejo</c:v>
                </c:pt>
                <c:pt idx="40">
                  <c:v>Rangkas</c:v>
                </c:pt>
                <c:pt idx="41">
                  <c:v>Semarang</c:v>
                </c:pt>
                <c:pt idx="42">
                  <c:v>Serang</c:v>
                </c:pt>
                <c:pt idx="43">
                  <c:v>Solo</c:v>
                </c:pt>
                <c:pt idx="44">
                  <c:v>Subang</c:v>
                </c:pt>
                <c:pt idx="45">
                  <c:v>Sukabumi</c:v>
                </c:pt>
                <c:pt idx="46">
                  <c:v>Sulawesi</c:v>
                </c:pt>
                <c:pt idx="47">
                  <c:v>Sumedang</c:v>
                </c:pt>
                <c:pt idx="48">
                  <c:v>Tangerang</c:v>
                </c:pt>
                <c:pt idx="49">
                  <c:v>Tasik</c:v>
                </c:pt>
                <c:pt idx="50">
                  <c:v>Wonosobo</c:v>
                </c:pt>
                <c:pt idx="51">
                  <c:v>Yogyakarta</c:v>
                </c:pt>
              </c:strCache>
            </c:strRef>
          </c:cat>
          <c:val>
            <c:numRef>
              <c:f>Sheet1!$O$86:$O$137</c:f>
              <c:numCache>
                <c:formatCode>General</c:formatCode>
                <c:ptCount val="52"/>
                <c:pt idx="0">
                  <c:v>16</c:v>
                </c:pt>
                <c:pt idx="1">
                  <c:v>1</c:v>
                </c:pt>
                <c:pt idx="2">
                  <c:v>1</c:v>
                </c:pt>
                <c:pt idx="3">
                  <c:v>10</c:v>
                </c:pt>
                <c:pt idx="4">
                  <c:v>1</c:v>
                </c:pt>
                <c:pt idx="5">
                  <c:v>23</c:v>
                </c:pt>
                <c:pt idx="6">
                  <c:v>8</c:v>
                </c:pt>
                <c:pt idx="7">
                  <c:v>30</c:v>
                </c:pt>
                <c:pt idx="8">
                  <c:v>1</c:v>
                </c:pt>
                <c:pt idx="9">
                  <c:v>1</c:v>
                </c:pt>
                <c:pt idx="10">
                  <c:v>1</c:v>
                </c:pt>
                <c:pt idx="11">
                  <c:v>8</c:v>
                </c:pt>
                <c:pt idx="12">
                  <c:v>1</c:v>
                </c:pt>
                <c:pt idx="13">
                  <c:v>3</c:v>
                </c:pt>
                <c:pt idx="14">
                  <c:v>60</c:v>
                </c:pt>
                <c:pt idx="15">
                  <c:v>11</c:v>
                </c:pt>
                <c:pt idx="16">
                  <c:v>8</c:v>
                </c:pt>
                <c:pt idx="17">
                  <c:v>1</c:v>
                </c:pt>
                <c:pt idx="18">
                  <c:v>1</c:v>
                </c:pt>
                <c:pt idx="19">
                  <c:v>1</c:v>
                </c:pt>
                <c:pt idx="20">
                  <c:v>1</c:v>
                </c:pt>
                <c:pt idx="21">
                  <c:v>1</c:v>
                </c:pt>
                <c:pt idx="22">
                  <c:v>9</c:v>
                </c:pt>
                <c:pt idx="23">
                  <c:v>2</c:v>
                </c:pt>
                <c:pt idx="24">
                  <c:v>1</c:v>
                </c:pt>
                <c:pt idx="25">
                  <c:v>54</c:v>
                </c:pt>
                <c:pt idx="26">
                  <c:v>1</c:v>
                </c:pt>
                <c:pt idx="27">
                  <c:v>2</c:v>
                </c:pt>
                <c:pt idx="28">
                  <c:v>14</c:v>
                </c:pt>
                <c:pt idx="29">
                  <c:v>1</c:v>
                </c:pt>
                <c:pt idx="30">
                  <c:v>1</c:v>
                </c:pt>
                <c:pt idx="31">
                  <c:v>3</c:v>
                </c:pt>
                <c:pt idx="32">
                  <c:v>1</c:v>
                </c:pt>
                <c:pt idx="33">
                  <c:v>38</c:v>
                </c:pt>
                <c:pt idx="34">
                  <c:v>4</c:v>
                </c:pt>
                <c:pt idx="35">
                  <c:v>3</c:v>
                </c:pt>
                <c:pt idx="36">
                  <c:v>2</c:v>
                </c:pt>
                <c:pt idx="37">
                  <c:v>2</c:v>
                </c:pt>
                <c:pt idx="38">
                  <c:v>3</c:v>
                </c:pt>
                <c:pt idx="39">
                  <c:v>1</c:v>
                </c:pt>
                <c:pt idx="40">
                  <c:v>6</c:v>
                </c:pt>
                <c:pt idx="41">
                  <c:v>4</c:v>
                </c:pt>
                <c:pt idx="42">
                  <c:v>11</c:v>
                </c:pt>
                <c:pt idx="43">
                  <c:v>3</c:v>
                </c:pt>
                <c:pt idx="44">
                  <c:v>9</c:v>
                </c:pt>
                <c:pt idx="45">
                  <c:v>95</c:v>
                </c:pt>
                <c:pt idx="46">
                  <c:v>1</c:v>
                </c:pt>
                <c:pt idx="47">
                  <c:v>1</c:v>
                </c:pt>
                <c:pt idx="48">
                  <c:v>14</c:v>
                </c:pt>
                <c:pt idx="49">
                  <c:v>2</c:v>
                </c:pt>
                <c:pt idx="50">
                  <c:v>2</c:v>
                </c:pt>
                <c:pt idx="51">
                  <c:v>1</c:v>
                </c:pt>
              </c:numCache>
            </c:numRef>
          </c:val>
          <c:smooth val="0"/>
        </c:ser>
        <c:dLbls>
          <c:showLegendKey val="0"/>
          <c:showVal val="0"/>
          <c:showCatName val="0"/>
          <c:showSerName val="0"/>
          <c:showPercent val="0"/>
          <c:showBubbleSize val="0"/>
        </c:dLbls>
        <c:smooth val="0"/>
        <c:axId val="431650936"/>
        <c:axId val="432919784"/>
      </c:lineChart>
      <c:catAx>
        <c:axId val="4316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1050" b="1" i="0" u="none" strike="noStrike" baseline="0">
                <a:solidFill>
                  <a:srgbClr val="000000"/>
                </a:solidFill>
                <a:latin typeface="Calibri"/>
                <a:ea typeface="Calibri"/>
                <a:cs typeface="Calibri"/>
              </a:defRPr>
            </a:pPr>
            <a:endParaRPr lang="id-ID"/>
          </a:p>
        </c:txPr>
        <c:crossAx val="432919784"/>
        <c:crosses val="autoZero"/>
        <c:auto val="1"/>
        <c:lblAlgn val="ctr"/>
        <c:lblOffset val="100"/>
        <c:noMultiLvlLbl val="0"/>
      </c:catAx>
      <c:valAx>
        <c:axId val="432919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1200" b="1" i="0" u="none" strike="noStrike" baseline="0">
                <a:solidFill>
                  <a:srgbClr val="000000"/>
                </a:solidFill>
                <a:latin typeface="Calibri"/>
                <a:ea typeface="Calibri"/>
                <a:cs typeface="Calibri"/>
              </a:defRPr>
            </a:pPr>
            <a:endParaRPr lang="id-ID"/>
          </a:p>
        </c:txPr>
        <c:crossAx val="431650936"/>
        <c:crosses val="autoZero"/>
        <c:crossBetween val="between"/>
      </c:valAx>
      <c:spPr>
        <a:noFill/>
        <a:ln w="25400">
          <a:noFill/>
        </a:ln>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000000"/>
                </a:solidFill>
                <a:latin typeface="Calibri"/>
                <a:ea typeface="Calibri"/>
                <a:cs typeface="Calibri"/>
              </a:defRPr>
            </a:pPr>
            <a:r>
              <a:rPr lang="id-ID" sz="2800"/>
              <a:t>STATUS PERNIKAHAN</a:t>
            </a: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3307995085621793"/>
          <c:y val="0.14072531297191754"/>
          <c:w val="0.84157226065265411"/>
          <c:h val="0.78891463332741663"/>
        </c:manualLayout>
      </c:layout>
      <c:bar3DChart>
        <c:barDir val="col"/>
        <c:grouping val="clustered"/>
        <c:varyColors val="0"/>
        <c:ser>
          <c:idx val="0"/>
          <c:order val="0"/>
          <c:tx>
            <c:strRef>
              <c:f>Sheet1!$N$59</c:f>
              <c:strCache>
                <c:ptCount val="1"/>
                <c:pt idx="0">
                  <c:v>BELUM NIKAH </c:v>
                </c:pt>
              </c:strCache>
            </c:strRef>
          </c:tx>
          <c:spPr>
            <a:solidFill>
              <a:srgbClr val="4F81BD"/>
            </a:solidFill>
            <a:ln w="25400">
              <a:noFill/>
            </a:ln>
          </c:spPr>
          <c:invertIfNegative val="0"/>
          <c:dLbls>
            <c:dLbl>
              <c:idx val="0"/>
              <c:layout>
                <c:manualLayout>
                  <c:x val="3.8913494328514701E-17"/>
                  <c:y val="0.12633374315400955"/>
                </c:manualLayout>
              </c:layout>
              <c:tx>
                <c:rich>
                  <a:bodyPr/>
                  <a:lstStyle/>
                  <a:p>
                    <a:pPr>
                      <a:defRPr sz="1800" b="0" i="0" u="none" strike="noStrike" baseline="0">
                        <a:solidFill>
                          <a:srgbClr val="000000"/>
                        </a:solidFill>
                        <a:latin typeface="Calibri"/>
                        <a:ea typeface="Calibri"/>
                        <a:cs typeface="Calibri"/>
                      </a:defRPr>
                    </a:pPr>
                    <a:r>
                      <a:rPr lang="en-US" sz="1800" b="1" i="0" strike="noStrike">
                        <a:solidFill>
                          <a:srgbClr val="FFFFFF"/>
                        </a:solidFill>
                        <a:latin typeface="Calibri"/>
                        <a:cs typeface="Calibri"/>
                      </a:rPr>
                      <a:t>BELOM NIKAH</a:t>
                    </a:r>
                  </a:p>
                  <a:p>
                    <a:pPr>
                      <a:defRPr sz="1800" b="0" i="0" u="none" strike="noStrike" baseline="0">
                        <a:solidFill>
                          <a:srgbClr val="000000"/>
                        </a:solidFill>
                        <a:latin typeface="Calibri"/>
                        <a:ea typeface="Calibri"/>
                        <a:cs typeface="Calibri"/>
                      </a:defRPr>
                    </a:pPr>
                    <a:r>
                      <a:rPr lang="en-US" sz="1800" b="1" i="0" strike="noStrike">
                        <a:solidFill>
                          <a:srgbClr val="FFFFFF"/>
                        </a:solidFill>
                        <a:latin typeface="Calibri"/>
                        <a:cs typeface="Calibri"/>
                      </a:rPr>
                      <a:t> 90</a:t>
                    </a: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1800" b="1" i="0" u="none" strike="noStrike" baseline="0">
                    <a:solidFill>
                      <a:srgbClr val="000000"/>
                    </a:solidFill>
                    <a:latin typeface="Calibri"/>
                    <a:ea typeface="Calibri"/>
                    <a:cs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Sheet1!$O$57:$O$58</c:f>
              <c:strCache>
                <c:ptCount val="2"/>
                <c:pt idx="1">
                  <c:v>JUMLAH</c:v>
                </c:pt>
              </c:strCache>
            </c:strRef>
          </c:cat>
          <c:val>
            <c:numRef>
              <c:f>Sheet1!$O$59</c:f>
              <c:numCache>
                <c:formatCode>General</c:formatCode>
                <c:ptCount val="1"/>
                <c:pt idx="0">
                  <c:v>90</c:v>
                </c:pt>
              </c:numCache>
            </c:numRef>
          </c:val>
        </c:ser>
        <c:ser>
          <c:idx val="1"/>
          <c:order val="1"/>
          <c:tx>
            <c:strRef>
              <c:f>Sheet1!$N$60</c:f>
              <c:strCache>
                <c:ptCount val="1"/>
                <c:pt idx="0">
                  <c:v>JANDA</c:v>
                </c:pt>
              </c:strCache>
            </c:strRef>
          </c:tx>
          <c:spPr>
            <a:solidFill>
              <a:srgbClr val="C0504D"/>
            </a:solidFill>
            <a:ln w="25400">
              <a:noFill/>
            </a:ln>
          </c:spPr>
          <c:invertIfNegative val="0"/>
          <c:dLbls>
            <c:dLbl>
              <c:idx val="0"/>
              <c:layout>
                <c:manualLayout>
                  <c:x val="-7.7826988657029426E-17"/>
                  <c:y val="0.1843789764950412"/>
                </c:manualLayout>
              </c:layout>
              <c:tx>
                <c:rich>
                  <a:bodyPr/>
                  <a:lstStyle/>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JANDA</a:t>
                    </a:r>
                  </a:p>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390</a:t>
                    </a: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2000" b="1" i="0" u="none" strike="noStrike" baseline="0">
                    <a:solidFill>
                      <a:srgbClr val="FFFFFF"/>
                    </a:solidFill>
                    <a:latin typeface="Calibri"/>
                    <a:ea typeface="Calibri"/>
                    <a:cs typeface="Calibri"/>
                  </a:defRPr>
                </a:pPr>
                <a:endParaRPr lang="id-ID"/>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Sheet1!$O$57:$O$58</c:f>
              <c:strCache>
                <c:ptCount val="2"/>
                <c:pt idx="1">
                  <c:v>JUMLAH</c:v>
                </c:pt>
              </c:strCache>
            </c:strRef>
          </c:cat>
          <c:val>
            <c:numRef>
              <c:f>Sheet1!$O$60</c:f>
              <c:numCache>
                <c:formatCode>General</c:formatCode>
                <c:ptCount val="1"/>
                <c:pt idx="0">
                  <c:v>390</c:v>
                </c:pt>
              </c:numCache>
            </c:numRef>
          </c:val>
        </c:ser>
        <c:dLbls>
          <c:showLegendKey val="0"/>
          <c:showVal val="0"/>
          <c:showCatName val="0"/>
          <c:showSerName val="0"/>
          <c:showPercent val="0"/>
          <c:showBubbleSize val="0"/>
        </c:dLbls>
        <c:gapWidth val="150"/>
        <c:shape val="box"/>
        <c:axId val="432925664"/>
        <c:axId val="432926448"/>
        <c:axId val="0"/>
      </c:bar3DChart>
      <c:catAx>
        <c:axId val="432925664"/>
        <c:scaling>
          <c:orientation val="minMax"/>
        </c:scaling>
        <c:delete val="0"/>
        <c:axPos val="b"/>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id-ID"/>
          </a:p>
        </c:txPr>
        <c:crossAx val="432926448"/>
        <c:crosses val="autoZero"/>
        <c:auto val="1"/>
        <c:lblAlgn val="ctr"/>
        <c:lblOffset val="100"/>
        <c:noMultiLvlLbl val="0"/>
      </c:catAx>
      <c:valAx>
        <c:axId val="43292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600" b="1" i="0" u="none" strike="noStrike" baseline="0">
                    <a:solidFill>
                      <a:srgbClr val="000000"/>
                    </a:solidFill>
                    <a:latin typeface="Calibri"/>
                    <a:ea typeface="Calibri"/>
                    <a:cs typeface="Calibri"/>
                  </a:defRPr>
                </a:pPr>
                <a:r>
                  <a:rPr lang="id-ID" sz="1600"/>
                  <a:t>JUMLAH</a:t>
                </a:r>
              </a:p>
            </c:rich>
          </c:tx>
          <c:overlay val="0"/>
          <c:spPr>
            <a:noFill/>
            <a:ln w="25400">
              <a:noFill/>
            </a:ln>
          </c:spPr>
        </c:title>
        <c:numFmt formatCode="General" sourceLinked="1"/>
        <c:majorTickMark val="none"/>
        <c:minorTickMark val="none"/>
        <c:tickLblPos val="nextTo"/>
        <c:spPr>
          <a:ln w="9525">
            <a:noFill/>
          </a:ln>
        </c:spPr>
        <c:txPr>
          <a:bodyPr rot="0" vert="horz"/>
          <a:lstStyle/>
          <a:p>
            <a:pPr>
              <a:defRPr sz="1600" b="1" i="0" u="none" strike="noStrike" baseline="0">
                <a:solidFill>
                  <a:srgbClr val="000000"/>
                </a:solidFill>
                <a:latin typeface="Calibri"/>
                <a:ea typeface="Calibri"/>
                <a:cs typeface="Calibri"/>
              </a:defRPr>
            </a:pPr>
            <a:endParaRPr lang="id-ID"/>
          </a:p>
        </c:txPr>
        <c:crossAx val="43292566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333333"/>
                </a:solidFill>
                <a:latin typeface="Calibri"/>
                <a:ea typeface="Calibri"/>
                <a:cs typeface="Calibri"/>
              </a:defRPr>
            </a:pPr>
            <a:r>
              <a:rPr lang="id-ID" sz="2800"/>
              <a:t>TINGKAT PENDIDIKAN</a:t>
            </a:r>
          </a:p>
        </c:rich>
      </c:tx>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1237392789485535"/>
          <c:y val="0.1953297957867707"/>
          <c:w val="0.67298093896581934"/>
          <c:h val="0.70700893474994153"/>
        </c:manualLayout>
      </c:layout>
      <c:pie3DChart>
        <c:varyColors val="1"/>
        <c:ser>
          <c:idx val="0"/>
          <c:order val="0"/>
          <c:tx>
            <c:strRef>
              <c:f>Sheet1!$O$142</c:f>
              <c:strCache>
                <c:ptCount val="1"/>
                <c:pt idx="0">
                  <c:v>JUMLAH</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0.10788866809380346"/>
                  <c:y val="0.10768014341339179"/>
                </c:manualLayout>
              </c:layout>
              <c:tx>
                <c:rich>
                  <a:bodyPr/>
                  <a:lstStyle/>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23%</a:t>
                    </a:r>
                  </a:p>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111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1"/>
              <c:layout>
                <c:manualLayout>
                  <c:x val="0.18029725187982454"/>
                  <c:y val="-0.29156363019695014"/>
                </c:manualLayout>
              </c:layout>
              <c:tx>
                <c:rich>
                  <a:bodyPr/>
                  <a:lstStyle/>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70%</a:t>
                    </a:r>
                  </a:p>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336</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2"/>
              <c:layout>
                <c:manualLayout>
                  <c:x val="4.7570868221503991E-2"/>
                  <c:y val="0.13488249083368392"/>
                </c:manualLayout>
              </c:layout>
              <c:tx>
                <c:rich>
                  <a:bodyPr/>
                  <a:lstStyle/>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6%</a:t>
                    </a:r>
                  </a:p>
                  <a:p>
                    <a:pPr>
                      <a:defRPr sz="2000" b="0" i="0" u="none" strike="noStrike" baseline="0">
                        <a:solidFill>
                          <a:srgbClr val="000000"/>
                        </a:solidFill>
                        <a:latin typeface="Calibri"/>
                        <a:ea typeface="Calibri"/>
                        <a:cs typeface="Calibri"/>
                      </a:defRPr>
                    </a:pPr>
                    <a:r>
                      <a:rPr lang="en-US" sz="2000" b="1" i="0" strike="noStrike">
                        <a:solidFill>
                          <a:srgbClr val="FFFFFF"/>
                        </a:solidFill>
                        <a:latin typeface="Calibri"/>
                        <a:cs typeface="Calibri"/>
                      </a:rPr>
                      <a:t>29</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3"/>
              <c:layout>
                <c:manualLayout>
                  <c:x val="-9.3173773246648474E-6"/>
                  <c:y val="2.7307273613699067E-3"/>
                </c:manualLayout>
              </c:layout>
              <c:tx>
                <c:rich>
                  <a:bodyPr/>
                  <a:lstStyle/>
                  <a:p>
                    <a:pPr>
                      <a:defRPr sz="2000" b="0" i="0" u="none" strike="noStrike" baseline="0">
                        <a:solidFill>
                          <a:srgbClr val="000000"/>
                        </a:solidFill>
                        <a:latin typeface="Calibri"/>
                        <a:ea typeface="Calibri"/>
                        <a:cs typeface="Calibri"/>
                      </a:defRPr>
                    </a:pPr>
                    <a:r>
                      <a:rPr lang="en-US" sz="2000" b="1" i="0" strike="noStrike">
                        <a:solidFill>
                          <a:srgbClr val="333333"/>
                        </a:solidFill>
                        <a:latin typeface="Calibri"/>
                        <a:cs typeface="Calibri"/>
                      </a:rPr>
                      <a:t>1%</a:t>
                    </a:r>
                  </a:p>
                  <a:p>
                    <a:pPr>
                      <a:defRPr sz="2000" b="0" i="0" u="none" strike="noStrike" baseline="0">
                        <a:solidFill>
                          <a:srgbClr val="000000"/>
                        </a:solidFill>
                        <a:latin typeface="Calibri"/>
                        <a:ea typeface="Calibri"/>
                        <a:cs typeface="Calibri"/>
                      </a:defRPr>
                    </a:pPr>
                    <a:r>
                      <a:rPr lang="en-US" sz="2000" b="1" i="0" strike="noStrike">
                        <a:solidFill>
                          <a:srgbClr val="333333"/>
                        </a:solidFill>
                        <a:latin typeface="Calibri"/>
                        <a:cs typeface="Calibri"/>
                      </a:rPr>
                      <a:t>3</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4"/>
              <c:layout>
                <c:manualLayout>
                  <c:x val="5.0404002406183188E-2"/>
                  <c:y val="-7.222561181930068E-3"/>
                </c:manualLayout>
              </c:layout>
              <c:tx>
                <c:rich>
                  <a:bodyPr/>
                  <a:lstStyle/>
                  <a:p>
                    <a:pPr>
                      <a:defRPr sz="2000" b="0" i="0" u="none" strike="noStrike" baseline="0">
                        <a:solidFill>
                          <a:srgbClr val="000000"/>
                        </a:solidFill>
                        <a:latin typeface="Calibri"/>
                        <a:ea typeface="Calibri"/>
                        <a:cs typeface="Calibri"/>
                      </a:defRPr>
                    </a:pPr>
                    <a:r>
                      <a:rPr lang="en-US" sz="2000" b="1" i="0" strike="noStrike">
                        <a:solidFill>
                          <a:srgbClr val="333333"/>
                        </a:solidFill>
                        <a:latin typeface="Calibri"/>
                        <a:cs typeface="Calibri"/>
                      </a:rPr>
                      <a:t>0%</a:t>
                    </a:r>
                  </a:p>
                  <a:p>
                    <a:pPr>
                      <a:defRPr sz="2000" b="0" i="0" u="none" strike="noStrike" baseline="0">
                        <a:solidFill>
                          <a:srgbClr val="000000"/>
                        </a:solidFill>
                        <a:latin typeface="Calibri"/>
                        <a:ea typeface="Calibri"/>
                        <a:cs typeface="Calibri"/>
                      </a:defRPr>
                    </a:pPr>
                    <a:r>
                      <a:rPr lang="en-US" sz="2000" b="1" i="0" strike="noStrike">
                        <a:solidFill>
                          <a:srgbClr val="333333"/>
                        </a:solidFill>
                        <a:latin typeface="Calibri"/>
                        <a:cs typeface="Calibri"/>
                      </a:rPr>
                      <a:t>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2000" b="1" i="0" u="none" strike="noStrike" baseline="0">
                    <a:solidFill>
                      <a:srgbClr val="333333"/>
                    </a:solidFill>
                    <a:latin typeface="Calibri"/>
                    <a:ea typeface="Calibri"/>
                    <a:cs typeface="Calibri"/>
                  </a:defRPr>
                </a:pPr>
                <a:endParaRPr lang="id-ID"/>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Sheet1!$N$143:$N$147</c:f>
              <c:strCache>
                <c:ptCount val="5"/>
                <c:pt idx="0">
                  <c:v>SD</c:v>
                </c:pt>
                <c:pt idx="1">
                  <c:v>SMP</c:v>
                </c:pt>
                <c:pt idx="2">
                  <c:v>SMA</c:v>
                </c:pt>
                <c:pt idx="3">
                  <c:v>SMK</c:v>
                </c:pt>
                <c:pt idx="4">
                  <c:v>S1</c:v>
                </c:pt>
              </c:strCache>
            </c:strRef>
          </c:cat>
          <c:val>
            <c:numRef>
              <c:f>Sheet1!$O$143:$O$147</c:f>
              <c:numCache>
                <c:formatCode>General</c:formatCode>
                <c:ptCount val="5"/>
                <c:pt idx="0">
                  <c:v>111</c:v>
                </c:pt>
                <c:pt idx="1">
                  <c:v>336</c:v>
                </c:pt>
                <c:pt idx="2">
                  <c:v>29</c:v>
                </c:pt>
                <c:pt idx="3">
                  <c:v>3</c:v>
                </c:pt>
                <c:pt idx="4">
                  <c:v>1</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4343577341307197"/>
          <c:y val="0.33758084271844085"/>
          <c:w val="8.5858731425282733E-2"/>
          <c:h val="0.35881234226048103"/>
        </c:manualLayout>
      </c:layout>
      <c:overlay val="0"/>
      <c:spPr>
        <a:noFill/>
        <a:ln w="25400">
          <a:noFill/>
        </a:ln>
      </c:spPr>
      <c:txPr>
        <a:bodyPr/>
        <a:lstStyle/>
        <a:p>
          <a:pPr>
            <a:defRPr sz="2000" b="1" i="0" u="none" strike="noStrike" baseline="0">
              <a:solidFill>
                <a:srgbClr val="333333"/>
              </a:solidFill>
              <a:latin typeface="Calibri"/>
              <a:ea typeface="Calibri"/>
              <a:cs typeface="Calibri"/>
            </a:defRPr>
          </a:pPr>
          <a:endParaRPr lang="id-ID"/>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id-ID"/>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0" u="none" strike="noStrike" kern="1200" spc="0" baseline="0">
                <a:solidFill>
                  <a:schemeClr val="tx1"/>
                </a:solidFill>
                <a:latin typeface="+mn-lt"/>
                <a:ea typeface="+mn-ea"/>
                <a:cs typeface="+mn-cs"/>
              </a:defRPr>
            </a:pPr>
            <a:r>
              <a:rPr lang="id-ID" sz="2800" b="1">
                <a:solidFill>
                  <a:schemeClr val="tx1"/>
                </a:solidFill>
              </a:rPr>
              <a:t>DISTRIBUSI KONDOM LAKI-LAKI </a:t>
            </a:r>
          </a:p>
          <a:p>
            <a:pPr>
              <a:defRPr lang="en-US" sz="2800" b="1" i="0" u="none" strike="noStrike" kern="1200" spc="0" baseline="0">
                <a:solidFill>
                  <a:schemeClr val="tx1"/>
                </a:solidFill>
                <a:latin typeface="+mn-lt"/>
                <a:ea typeface="+mn-ea"/>
                <a:cs typeface="+mn-cs"/>
              </a:defRPr>
            </a:pPr>
            <a:r>
              <a:rPr lang="id-ID" sz="2800" b="1">
                <a:solidFill>
                  <a:schemeClr val="tx1"/>
                </a:solidFill>
              </a:rPr>
              <a:t>KPA KABUPATEN TANGERANG TAHUN 2014</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'Thn 2014'!$B$2</c:f>
              <c:strCache>
                <c:ptCount val="1"/>
                <c:pt idx="0">
                  <c:v>KONDOM BKKBN</c:v>
                </c:pt>
              </c:strCache>
            </c:strRef>
          </c:tx>
          <c:spPr>
            <a:solidFill>
              <a:schemeClr val="accent1"/>
            </a:solidFill>
            <a:ln>
              <a:noFill/>
            </a:ln>
            <a:effectLst/>
            <a:sp3d/>
          </c:spPr>
          <c:invertIfNegative val="0"/>
          <c:cat>
            <c:strRef>
              <c:f>'Thn 2014'!$A$3:$A$15</c:f>
              <c:strCache>
                <c:ptCount val="13"/>
                <c:pt idx="0">
                  <c:v>JAN</c:v>
                </c:pt>
                <c:pt idx="1">
                  <c:v>FEB</c:v>
                </c:pt>
                <c:pt idx="2">
                  <c:v>MAR</c:v>
                </c:pt>
                <c:pt idx="3">
                  <c:v>APR</c:v>
                </c:pt>
                <c:pt idx="4">
                  <c:v>MEI</c:v>
                </c:pt>
                <c:pt idx="5">
                  <c:v>JUN</c:v>
                </c:pt>
                <c:pt idx="6">
                  <c:v>JUL</c:v>
                </c:pt>
                <c:pt idx="7">
                  <c:v>AGT</c:v>
                </c:pt>
                <c:pt idx="8">
                  <c:v>SEPT</c:v>
                </c:pt>
                <c:pt idx="9">
                  <c:v>OKT</c:v>
                </c:pt>
                <c:pt idx="10">
                  <c:v>NOV</c:v>
                </c:pt>
                <c:pt idx="11">
                  <c:v>DES</c:v>
                </c:pt>
                <c:pt idx="12">
                  <c:v>TOTAL</c:v>
                </c:pt>
              </c:strCache>
            </c:strRef>
          </c:cat>
          <c:val>
            <c:numRef>
              <c:f>'Thn 2014'!$B$3:$B$15</c:f>
              <c:numCache>
                <c:formatCode>General</c:formatCode>
                <c:ptCount val="13"/>
                <c:pt idx="0">
                  <c:v>0</c:v>
                </c:pt>
                <c:pt idx="1">
                  <c:v>0</c:v>
                </c:pt>
                <c:pt idx="2">
                  <c:v>0</c:v>
                </c:pt>
                <c:pt idx="3">
                  <c:v>720</c:v>
                </c:pt>
                <c:pt idx="4">
                  <c:v>1008</c:v>
                </c:pt>
                <c:pt idx="5">
                  <c:v>0</c:v>
                </c:pt>
                <c:pt idx="6">
                  <c:v>144</c:v>
                </c:pt>
                <c:pt idx="7">
                  <c:v>1440</c:v>
                </c:pt>
                <c:pt idx="8">
                  <c:v>0</c:v>
                </c:pt>
                <c:pt idx="9">
                  <c:v>4320</c:v>
                </c:pt>
                <c:pt idx="10">
                  <c:v>0</c:v>
                </c:pt>
                <c:pt idx="11">
                  <c:v>0</c:v>
                </c:pt>
                <c:pt idx="12">
                  <c:v>7632</c:v>
                </c:pt>
              </c:numCache>
            </c:numRef>
          </c:val>
        </c:ser>
        <c:ser>
          <c:idx val="1"/>
          <c:order val="1"/>
          <c:tx>
            <c:strRef>
              <c:f>'Thn 2014'!$C$2</c:f>
              <c:strCache>
                <c:ptCount val="1"/>
                <c:pt idx="0">
                  <c:v>KONDOM GF</c:v>
                </c:pt>
              </c:strCache>
            </c:strRef>
          </c:tx>
          <c:spPr>
            <a:solidFill>
              <a:schemeClr val="accent2"/>
            </a:solidFill>
            <a:ln>
              <a:noFill/>
            </a:ln>
            <a:effectLst/>
            <a:sp3d/>
          </c:spPr>
          <c:invertIfNegative val="0"/>
          <c:cat>
            <c:strRef>
              <c:f>'Thn 2014'!$A$3:$A$15</c:f>
              <c:strCache>
                <c:ptCount val="13"/>
                <c:pt idx="0">
                  <c:v>JAN</c:v>
                </c:pt>
                <c:pt idx="1">
                  <c:v>FEB</c:v>
                </c:pt>
                <c:pt idx="2">
                  <c:v>MAR</c:v>
                </c:pt>
                <c:pt idx="3">
                  <c:v>APR</c:v>
                </c:pt>
                <c:pt idx="4">
                  <c:v>MEI</c:v>
                </c:pt>
                <c:pt idx="5">
                  <c:v>JUN</c:v>
                </c:pt>
                <c:pt idx="6">
                  <c:v>JUL</c:v>
                </c:pt>
                <c:pt idx="7">
                  <c:v>AGT</c:v>
                </c:pt>
                <c:pt idx="8">
                  <c:v>SEPT</c:v>
                </c:pt>
                <c:pt idx="9">
                  <c:v>OKT</c:v>
                </c:pt>
                <c:pt idx="10">
                  <c:v>NOV</c:v>
                </c:pt>
                <c:pt idx="11">
                  <c:v>DES</c:v>
                </c:pt>
                <c:pt idx="12">
                  <c:v>TOTAL</c:v>
                </c:pt>
              </c:strCache>
            </c:strRef>
          </c:cat>
          <c:val>
            <c:numRef>
              <c:f>'Thn 2014'!$C$3:$C$15</c:f>
              <c:numCache>
                <c:formatCode>General</c:formatCode>
                <c:ptCount val="13"/>
                <c:pt idx="0">
                  <c:v>1296</c:v>
                </c:pt>
                <c:pt idx="1">
                  <c:v>7344</c:v>
                </c:pt>
                <c:pt idx="2">
                  <c:v>0</c:v>
                </c:pt>
                <c:pt idx="3">
                  <c:v>0</c:v>
                </c:pt>
                <c:pt idx="4">
                  <c:v>0</c:v>
                </c:pt>
                <c:pt idx="5">
                  <c:v>0</c:v>
                </c:pt>
                <c:pt idx="6">
                  <c:v>864</c:v>
                </c:pt>
                <c:pt idx="7">
                  <c:v>3456</c:v>
                </c:pt>
                <c:pt idx="8">
                  <c:v>6768</c:v>
                </c:pt>
                <c:pt idx="9">
                  <c:v>7488</c:v>
                </c:pt>
                <c:pt idx="10">
                  <c:v>2448</c:v>
                </c:pt>
                <c:pt idx="11">
                  <c:v>5760</c:v>
                </c:pt>
                <c:pt idx="12">
                  <c:v>35424</c:v>
                </c:pt>
              </c:numCache>
            </c:numRef>
          </c:val>
        </c:ser>
        <c:dLbls>
          <c:showLegendKey val="0"/>
          <c:showVal val="0"/>
          <c:showCatName val="0"/>
          <c:showSerName val="0"/>
          <c:showPercent val="0"/>
          <c:showBubbleSize val="0"/>
        </c:dLbls>
        <c:gapWidth val="150"/>
        <c:shape val="box"/>
        <c:axId val="432930368"/>
        <c:axId val="432929976"/>
        <c:axId val="0"/>
      </c:bar3DChart>
      <c:catAx>
        <c:axId val="4329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id-ID"/>
          </a:p>
        </c:txPr>
        <c:crossAx val="432929976"/>
        <c:crosses val="autoZero"/>
        <c:auto val="1"/>
        <c:lblAlgn val="ctr"/>
        <c:lblOffset val="100"/>
        <c:noMultiLvlLbl val="0"/>
      </c:catAx>
      <c:valAx>
        <c:axId val="432929976"/>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mn-lt"/>
                <a:ea typeface="+mn-ea"/>
                <a:cs typeface="+mn-cs"/>
              </a:defRPr>
            </a:pPr>
            <a:endParaRPr lang="id-ID"/>
          </a:p>
        </c:txPr>
        <c:crossAx val="432930368"/>
        <c:crosses val="autoZero"/>
        <c:crossBetween val="between"/>
      </c:valAx>
      <c:dTable>
        <c:showHorzBorder val="1"/>
        <c:showVertBorder val="1"/>
        <c:showOutline val="1"/>
        <c:showKeys val="1"/>
        <c:spPr>
          <a:noFill/>
          <a:ln w="9525" cap="flat" cmpd="sng" algn="ctr">
            <a:solidFill>
              <a:sysClr val="windowText" lastClr="000000"/>
            </a:solidFill>
            <a:round/>
          </a:ln>
          <a:effectLst/>
        </c:spPr>
        <c:txPr>
          <a:bodyPr rot="0" spcFirstLastPara="1" vertOverflow="ellipsis" vert="horz" wrap="square" anchor="ctr" anchorCtr="1"/>
          <a:lstStyle/>
          <a:p>
            <a:pPr rtl="0">
              <a:defRPr lang="en-US" sz="1600" b="1" i="0" u="none" strike="noStrike" kern="1200" baseline="0">
                <a:solidFill>
                  <a:schemeClr val="tx1"/>
                </a:solidFill>
                <a:latin typeface="+mn-lt"/>
                <a:ea typeface="+mn-ea"/>
                <a:cs typeface="+mn-cs"/>
              </a:defRPr>
            </a:pPr>
            <a:endParaRPr lang="id-ID"/>
          </a:p>
        </c:txPr>
      </c:dTable>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id-ID"/>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lang="en-US"/>
            </a:pPr>
            <a:r>
              <a:rPr lang="id-ID"/>
              <a:t>KASUS HIV AIDS BERDASARKAN UMUR TH 2014</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lang="en-US" sz="20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'Kasus HIV kab '!$R$9:$R$14</c:f>
              <c:strCache>
                <c:ptCount val="6"/>
                <c:pt idx="0">
                  <c:v>&lt; 1 th</c:v>
                </c:pt>
                <c:pt idx="1">
                  <c:v>1-14 th</c:v>
                </c:pt>
                <c:pt idx="2">
                  <c:v>15-19 th</c:v>
                </c:pt>
                <c:pt idx="3">
                  <c:v>20-24 th</c:v>
                </c:pt>
                <c:pt idx="4">
                  <c:v>25-49 th</c:v>
                </c:pt>
                <c:pt idx="5">
                  <c:v>&gt; 50 th</c:v>
                </c:pt>
              </c:strCache>
            </c:strRef>
          </c:cat>
          <c:val>
            <c:numRef>
              <c:f>'Kasus HIV kab '!$S$9:$S$14</c:f>
              <c:numCache>
                <c:formatCode>General</c:formatCode>
                <c:ptCount val="6"/>
                <c:pt idx="0">
                  <c:v>0</c:v>
                </c:pt>
                <c:pt idx="1">
                  <c:v>10</c:v>
                </c:pt>
                <c:pt idx="2">
                  <c:v>1</c:v>
                </c:pt>
                <c:pt idx="3">
                  <c:v>11</c:v>
                </c:pt>
                <c:pt idx="4">
                  <c:v>65</c:v>
                </c:pt>
                <c:pt idx="5">
                  <c:v>5</c:v>
                </c:pt>
              </c:numCache>
            </c:numRef>
          </c:val>
        </c:ser>
        <c:dLbls>
          <c:showLegendKey val="0"/>
          <c:showVal val="1"/>
          <c:showCatName val="0"/>
          <c:showSerName val="0"/>
          <c:showPercent val="0"/>
          <c:showBubbleSize val="0"/>
        </c:dLbls>
        <c:gapWidth val="150"/>
        <c:shape val="cylinder"/>
        <c:axId val="269590976"/>
        <c:axId val="269591368"/>
        <c:axId val="0"/>
      </c:bar3DChart>
      <c:catAx>
        <c:axId val="269590976"/>
        <c:scaling>
          <c:orientation val="minMax"/>
        </c:scaling>
        <c:delete val="0"/>
        <c:axPos val="b"/>
        <c:numFmt formatCode="General" sourceLinked="0"/>
        <c:majorTickMark val="none"/>
        <c:minorTickMark val="none"/>
        <c:tickLblPos val="nextTo"/>
        <c:txPr>
          <a:bodyPr/>
          <a:lstStyle/>
          <a:p>
            <a:pPr>
              <a:defRPr lang="en-US" sz="1600" b="1"/>
            </a:pPr>
            <a:endParaRPr lang="id-ID"/>
          </a:p>
        </c:txPr>
        <c:crossAx val="269591368"/>
        <c:crosses val="autoZero"/>
        <c:auto val="1"/>
        <c:lblAlgn val="ctr"/>
        <c:lblOffset val="100"/>
        <c:noMultiLvlLbl val="0"/>
      </c:catAx>
      <c:valAx>
        <c:axId val="269591368"/>
        <c:scaling>
          <c:orientation val="minMax"/>
        </c:scaling>
        <c:delete val="1"/>
        <c:axPos val="l"/>
        <c:numFmt formatCode="General" sourceLinked="1"/>
        <c:majorTickMark val="out"/>
        <c:minorTickMark val="none"/>
        <c:tickLblPos val="nextTo"/>
        <c:crossAx val="26959097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a:t>PROSENTASEKASUS</a:t>
            </a:r>
            <a:r>
              <a:rPr lang="id-ID" baseline="0"/>
              <a:t> HIV AIDS BERDASARKAN PEKERJAAN TH 2014</a:t>
            </a:r>
            <a:endParaRPr lang="id-ID"/>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0.13467254744901264"/>
                  <c:y val="2.6381415209302376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8.9383319918928672E-2"/>
                  <c:y val="-0.27296306725854436"/>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936318431681559"/>
                  <c:y val="-0.18413770626051246"/>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1429338195785577"/>
                  <c:y val="3.6424873060022542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spPr>
                <a:noFill/>
                <a:ln>
                  <a:noFill/>
                </a:ln>
                <a:effectLst/>
              </c:spPr>
              <c:txPr>
                <a:bodyPr/>
                <a:lstStyle/>
                <a:p>
                  <a:pPr>
                    <a:defRPr lang="en-US" sz="2400" b="1">
                      <a:solidFill>
                        <a:schemeClr val="tx1"/>
                      </a:solidFill>
                    </a:defRPr>
                  </a:pPr>
                  <a:endParaRPr lang="id-ID"/>
                </a:p>
              </c:txPr>
              <c:showLegendKey val="0"/>
              <c:showVal val="0"/>
              <c:showCatName val="0"/>
              <c:showSerName val="0"/>
              <c:showPercent val="1"/>
              <c:showBubbleSize val="0"/>
            </c:dLbl>
            <c:dLbl>
              <c:idx val="6"/>
              <c:spPr>
                <a:noFill/>
                <a:ln>
                  <a:noFill/>
                </a:ln>
                <a:effectLst/>
              </c:spPr>
              <c:txPr>
                <a:bodyPr/>
                <a:lstStyle/>
                <a:p>
                  <a:pPr>
                    <a:defRPr lang="en-US" sz="2400" b="1">
                      <a:solidFill>
                        <a:schemeClr val="tx1"/>
                      </a:solidFill>
                    </a:defRPr>
                  </a:pPr>
                  <a:endParaRPr lang="id-ID"/>
                </a:p>
              </c:txPr>
              <c:showLegendKey val="0"/>
              <c:showVal val="0"/>
              <c:showCatName val="0"/>
              <c:showSerName val="0"/>
              <c:showPercent val="1"/>
              <c:showBubbleSize val="0"/>
            </c:dLbl>
            <c:dLbl>
              <c:idx val="7"/>
              <c:spPr>
                <a:noFill/>
                <a:ln>
                  <a:noFill/>
                </a:ln>
                <a:effectLst/>
              </c:spPr>
              <c:txPr>
                <a:bodyPr/>
                <a:lstStyle/>
                <a:p>
                  <a:pPr>
                    <a:defRPr lang="en-US" sz="2400" b="1">
                      <a:solidFill>
                        <a:schemeClr val="tx1"/>
                      </a:solidFill>
                    </a:defRPr>
                  </a:pPr>
                  <a:endParaRPr lang="id-ID"/>
                </a:p>
              </c:txPr>
              <c:showLegendKey val="0"/>
              <c:showVal val="0"/>
              <c:showCatName val="0"/>
              <c:showSerName val="0"/>
              <c:showPercent val="1"/>
              <c:showBubbleSize val="0"/>
            </c:dLbl>
            <c:dLbl>
              <c:idx val="8"/>
              <c:spPr>
                <a:noFill/>
                <a:ln>
                  <a:noFill/>
                </a:ln>
                <a:effectLst/>
              </c:spPr>
              <c:txPr>
                <a:bodyPr/>
                <a:lstStyle/>
                <a:p>
                  <a:pPr>
                    <a:defRPr lang="en-US" sz="2400" b="1">
                      <a:solidFill>
                        <a:schemeClr val="tx1"/>
                      </a:solidFill>
                    </a:defRPr>
                  </a:pPr>
                  <a:endParaRPr lang="id-ID"/>
                </a:p>
              </c:txPr>
              <c:showLegendKey val="0"/>
              <c:showVal val="0"/>
              <c:showCatName val="0"/>
              <c:showSerName val="0"/>
              <c:showPercent val="1"/>
              <c:showBubbleSize val="0"/>
            </c:dLbl>
            <c:dLbl>
              <c:idx val="9"/>
              <c:spPr>
                <a:noFill/>
                <a:ln>
                  <a:noFill/>
                </a:ln>
                <a:effectLst/>
              </c:spPr>
              <c:txPr>
                <a:bodyPr/>
                <a:lstStyle/>
                <a:p>
                  <a:pPr>
                    <a:defRPr lang="en-US" sz="2400" b="1">
                      <a:solidFill>
                        <a:schemeClr val="tx1"/>
                      </a:solidFill>
                    </a:defRPr>
                  </a:pPr>
                  <a:endParaRPr lang="id-ID"/>
                </a:p>
              </c:txPr>
              <c:showLegendKey val="0"/>
              <c:showVal val="0"/>
              <c:showCatName val="0"/>
              <c:showSerName val="0"/>
              <c:showPercent val="1"/>
              <c:showBubbleSize val="0"/>
            </c:dLbl>
            <c:spPr>
              <a:noFill/>
              <a:ln>
                <a:noFill/>
              </a:ln>
              <a:effectLst/>
            </c:spPr>
            <c:txPr>
              <a:bodyPr/>
              <a:lstStyle/>
              <a:p>
                <a:pPr>
                  <a:defRPr lang="en-US" sz="2400" b="1">
                    <a:solidFill>
                      <a:schemeClr val="bg1"/>
                    </a:solidFill>
                  </a:defRPr>
                </a:pPr>
                <a:endParaRPr lang="id-ID"/>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'Kasus HIV kab '!$U$9:$U$18</c:f>
              <c:strCache>
                <c:ptCount val="10"/>
                <c:pt idx="0">
                  <c:v>KARYAWAN</c:v>
                </c:pt>
                <c:pt idx="1">
                  <c:v>WIRASWASTA</c:v>
                </c:pt>
                <c:pt idx="2">
                  <c:v>IRT</c:v>
                </c:pt>
                <c:pt idx="3">
                  <c:v>TDK BEKERJA</c:v>
                </c:pt>
                <c:pt idx="4">
                  <c:v>SERABUTAN</c:v>
                </c:pt>
                <c:pt idx="5">
                  <c:v>BURUH</c:v>
                </c:pt>
                <c:pt idx="6">
                  <c:v>SALON</c:v>
                </c:pt>
                <c:pt idx="7">
                  <c:v>SOPIR</c:v>
                </c:pt>
                <c:pt idx="8">
                  <c:v>MAHASISWA</c:v>
                </c:pt>
                <c:pt idx="9">
                  <c:v>BLANK</c:v>
                </c:pt>
              </c:strCache>
            </c:strRef>
          </c:cat>
          <c:val>
            <c:numRef>
              <c:f>'Kasus HIV kab '!$V$9:$V$18</c:f>
              <c:numCache>
                <c:formatCode>General</c:formatCode>
                <c:ptCount val="10"/>
                <c:pt idx="0">
                  <c:v>31</c:v>
                </c:pt>
                <c:pt idx="1">
                  <c:v>20</c:v>
                </c:pt>
                <c:pt idx="2">
                  <c:v>13</c:v>
                </c:pt>
                <c:pt idx="3">
                  <c:v>12</c:v>
                </c:pt>
                <c:pt idx="4">
                  <c:v>6</c:v>
                </c:pt>
                <c:pt idx="5">
                  <c:v>3</c:v>
                </c:pt>
                <c:pt idx="6">
                  <c:v>2</c:v>
                </c:pt>
                <c:pt idx="7">
                  <c:v>1</c:v>
                </c:pt>
                <c:pt idx="8">
                  <c:v>1</c:v>
                </c:pt>
                <c:pt idx="9">
                  <c:v>3</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n-US" sz="2000"/>
          </a:pPr>
          <a:endParaRPr lang="id-ID"/>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600"/>
            </a:pPr>
            <a:r>
              <a:rPr lang="id-ID" sz="3600"/>
              <a:t>PROSENTASE</a:t>
            </a:r>
            <a:r>
              <a:rPr lang="id-ID" sz="3600" baseline="0"/>
              <a:t> KASUS HINV AIDS BERDASARKAN FAKTOR RISIKO TH 2014</a:t>
            </a:r>
            <a:endParaRPr lang="id-ID" sz="360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dLbl>
              <c:idx val="0"/>
              <c:layout>
                <c:manualLayout>
                  <c:x val="-0.18909945613614945"/>
                  <c:y val="-0.2258460390857060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545461451780685"/>
                  <c:y val="2.3954982376862277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sz="2000" b="1">
                    <a:solidFill>
                      <a:schemeClr val="bg1"/>
                    </a:solidFill>
                  </a:defRPr>
                </a:pPr>
                <a:endParaRPr lang="id-ID"/>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'Kasus HIV kab '!$R$25:$R$27</c:f>
              <c:strCache>
                <c:ptCount val="3"/>
                <c:pt idx="0">
                  <c:v>Heterosex</c:v>
                </c:pt>
                <c:pt idx="1">
                  <c:v>IDU</c:v>
                </c:pt>
                <c:pt idx="2">
                  <c:v>Perinatal</c:v>
                </c:pt>
              </c:strCache>
            </c:strRef>
          </c:cat>
          <c:val>
            <c:numRef>
              <c:f>'Kasus HIV kab '!$S$25:$S$27</c:f>
              <c:numCache>
                <c:formatCode>General</c:formatCode>
                <c:ptCount val="3"/>
                <c:pt idx="0">
                  <c:v>65</c:v>
                </c:pt>
                <c:pt idx="1">
                  <c:v>16</c:v>
                </c:pt>
                <c:pt idx="2">
                  <c:v>11</c:v>
                </c:pt>
              </c:numCache>
            </c:numRef>
          </c:val>
        </c:ser>
        <c:dLbls>
          <c:showLegendKey val="0"/>
          <c:showVal val="0"/>
          <c:showCatName val="1"/>
          <c:showSerName val="0"/>
          <c:showPercent val="1"/>
          <c:showBubbleSize val="0"/>
          <c:showLeaderLines val="0"/>
        </c:dLbls>
      </c:pie3D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id-ID"/>
              <a:t>PROSENTASE</a:t>
            </a:r>
            <a:r>
              <a:rPr lang="id-ID" baseline="0"/>
              <a:t> KASUS HIV AIDS BERDASARKAN KELOMPOK RITI TH 2014</a:t>
            </a:r>
            <a:endParaRPr lang="id-ID"/>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spPr>
                <a:noFill/>
                <a:ln>
                  <a:noFill/>
                </a:ln>
                <a:effectLst/>
              </c:spPr>
              <c:txPr>
                <a:bodyPr/>
                <a:lstStyle/>
                <a:p>
                  <a:pPr>
                    <a:defRPr lang="en-US" sz="2000" b="1">
                      <a:solidFill>
                        <a:schemeClr val="tx1"/>
                      </a:solidFill>
                    </a:defRPr>
                  </a:pPr>
                  <a:endParaRPr lang="id-ID"/>
                </a:p>
              </c:txPr>
              <c:showLegendKey val="0"/>
              <c:showVal val="0"/>
              <c:showCatName val="0"/>
              <c:showSerName val="0"/>
              <c:showPercent val="1"/>
              <c:showBubbleSize val="0"/>
            </c:dLbl>
            <c:dLbl>
              <c:idx val="1"/>
              <c:spPr>
                <a:noFill/>
                <a:ln>
                  <a:noFill/>
                </a:ln>
                <a:effectLst/>
              </c:spPr>
              <c:txPr>
                <a:bodyPr/>
                <a:lstStyle/>
                <a:p>
                  <a:pPr>
                    <a:defRPr lang="en-US" sz="2000" b="1">
                      <a:solidFill>
                        <a:schemeClr val="tx1"/>
                      </a:solidFill>
                    </a:defRPr>
                  </a:pPr>
                  <a:endParaRPr lang="id-ID"/>
                </a:p>
              </c:txPr>
              <c:showLegendKey val="0"/>
              <c:showVal val="0"/>
              <c:showCatName val="0"/>
              <c:showSerName val="0"/>
              <c:showPercent val="1"/>
              <c:showBubbleSize val="0"/>
            </c:dLbl>
            <c:dLbl>
              <c:idx val="2"/>
              <c:layout>
                <c:manualLayout>
                  <c:x val="-4.2726364322099364E-2"/>
                  <c:y val="9.0589078363716005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7.2168392307903992E-2"/>
                  <c:y val="3.3957222362860591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9.3430155496334252E-2"/>
                  <c:y val="-7.0500579072145459E-3"/>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0039835878041362"/>
                  <c:y val="-0.20242075262344897"/>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9.6725588690208142E-2"/>
                  <c:y val="-0.24289137712918848"/>
                </c:manualLayout>
              </c:layou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0.10593867769706582"/>
                  <c:y val="4.9977122138770542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sz="2000" b="1">
                    <a:solidFill>
                      <a:schemeClr val="bg1"/>
                    </a:solidFill>
                  </a:defRPr>
                </a:pPr>
                <a:endParaRPr lang="id-ID"/>
              </a:p>
            </c:txPr>
            <c:showLegendKey val="0"/>
            <c:showVal val="0"/>
            <c:showCatName val="0"/>
            <c:showSerName val="0"/>
            <c:showPercent val="1"/>
            <c:showBubbleSize val="0"/>
            <c:showLeaderLines val="0"/>
            <c:extLst>
              <c:ext xmlns:c15="http://schemas.microsoft.com/office/drawing/2012/chart" uri="{CE6537A1-D6FC-4f65-9D91-7224C49458BB}"/>
            </c:extLst>
          </c:dLbls>
          <c:cat>
            <c:strRef>
              <c:f>'Kasus HIV kab '!$X$9:$X$16</c:f>
              <c:strCache>
                <c:ptCount val="8"/>
                <c:pt idx="0">
                  <c:v>WARIA</c:v>
                </c:pt>
                <c:pt idx="1">
                  <c:v>PASIEN TB</c:v>
                </c:pt>
                <c:pt idx="2">
                  <c:v>HRM/PELANGGAN</c:v>
                </c:pt>
                <c:pt idx="3">
                  <c:v>PASANGAN RISTI</c:v>
                </c:pt>
                <c:pt idx="4">
                  <c:v>PERINATAL</c:v>
                </c:pt>
                <c:pt idx="5">
                  <c:v>PENASUN/IDUs</c:v>
                </c:pt>
                <c:pt idx="6">
                  <c:v>LSL</c:v>
                </c:pt>
                <c:pt idx="7">
                  <c:v>RISTI</c:v>
                </c:pt>
              </c:strCache>
            </c:strRef>
          </c:cat>
          <c:val>
            <c:numRef>
              <c:f>'Kasus HIV kab '!$Y$9:$Y$16</c:f>
              <c:numCache>
                <c:formatCode>General</c:formatCode>
                <c:ptCount val="8"/>
                <c:pt idx="0">
                  <c:v>1</c:v>
                </c:pt>
                <c:pt idx="1">
                  <c:v>1</c:v>
                </c:pt>
                <c:pt idx="2">
                  <c:v>6</c:v>
                </c:pt>
                <c:pt idx="3">
                  <c:v>8</c:v>
                </c:pt>
                <c:pt idx="4">
                  <c:v>11</c:v>
                </c:pt>
                <c:pt idx="5">
                  <c:v>16</c:v>
                </c:pt>
                <c:pt idx="6">
                  <c:v>22</c:v>
                </c:pt>
                <c:pt idx="7">
                  <c:v>27</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n-US" sz="2000"/>
          </a:pPr>
          <a:endParaRPr lang="id-ID"/>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id-ID" sz="2800" b="1" i="0" baseline="0" dirty="0" smtClean="0"/>
              <a:t>KASUS HIV AIDS BERDASARKAN INFEKSI OPORTUNISTIK TH 2014</a:t>
            </a:r>
            <a:endParaRPr lang="id-ID" sz="2800" b="1" i="0" baseline="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20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'Kasus HIV kab '!$X$23:$X$29</c:f>
              <c:strCache>
                <c:ptCount val="7"/>
                <c:pt idx="0">
                  <c:v>CANDIDIASIS ORAL</c:v>
                </c:pt>
                <c:pt idx="1">
                  <c:v>TB PARU</c:v>
                </c:pt>
                <c:pt idx="2">
                  <c:v>TB, CANDIDIASIS, DIARE KRONIK</c:v>
                </c:pt>
                <c:pt idx="3">
                  <c:v>DIARE</c:v>
                </c:pt>
                <c:pt idx="4">
                  <c:v>DERMATITIS/GATAL</c:v>
                </c:pt>
                <c:pt idx="5">
                  <c:v>CANDIDIASIS, DIARE KRONIK</c:v>
                </c:pt>
                <c:pt idx="6">
                  <c:v>ASIMPTOMATIK</c:v>
                </c:pt>
              </c:strCache>
            </c:strRef>
          </c:cat>
          <c:val>
            <c:numRef>
              <c:f>'Kasus HIV kab '!$Y$23:$Y$29</c:f>
              <c:numCache>
                <c:formatCode>General</c:formatCode>
                <c:ptCount val="7"/>
                <c:pt idx="0">
                  <c:v>1</c:v>
                </c:pt>
                <c:pt idx="1">
                  <c:v>2</c:v>
                </c:pt>
                <c:pt idx="2">
                  <c:v>4</c:v>
                </c:pt>
                <c:pt idx="3">
                  <c:v>6</c:v>
                </c:pt>
                <c:pt idx="4">
                  <c:v>16</c:v>
                </c:pt>
                <c:pt idx="5">
                  <c:v>19</c:v>
                </c:pt>
                <c:pt idx="6">
                  <c:v>44</c:v>
                </c:pt>
              </c:numCache>
            </c:numRef>
          </c:val>
        </c:ser>
        <c:dLbls>
          <c:showLegendKey val="0"/>
          <c:showVal val="1"/>
          <c:showCatName val="0"/>
          <c:showSerName val="0"/>
          <c:showPercent val="0"/>
          <c:showBubbleSize val="0"/>
        </c:dLbls>
        <c:gapWidth val="150"/>
        <c:shape val="box"/>
        <c:axId val="401912424"/>
        <c:axId val="258342320"/>
        <c:axId val="0"/>
      </c:bar3DChart>
      <c:catAx>
        <c:axId val="401912424"/>
        <c:scaling>
          <c:orientation val="minMax"/>
        </c:scaling>
        <c:delete val="0"/>
        <c:axPos val="b"/>
        <c:numFmt formatCode="General" sourceLinked="0"/>
        <c:majorTickMark val="none"/>
        <c:minorTickMark val="none"/>
        <c:tickLblPos val="nextTo"/>
        <c:txPr>
          <a:bodyPr/>
          <a:lstStyle/>
          <a:p>
            <a:pPr>
              <a:defRPr lang="en-US" sz="1600" b="1"/>
            </a:pPr>
            <a:endParaRPr lang="id-ID"/>
          </a:p>
        </c:txPr>
        <c:crossAx val="258342320"/>
        <c:crosses val="autoZero"/>
        <c:auto val="1"/>
        <c:lblAlgn val="ctr"/>
        <c:lblOffset val="100"/>
        <c:noMultiLvlLbl val="0"/>
      </c:catAx>
      <c:valAx>
        <c:axId val="258342320"/>
        <c:scaling>
          <c:orientation val="minMax"/>
        </c:scaling>
        <c:delete val="1"/>
        <c:axPos val="l"/>
        <c:numFmt formatCode="General" sourceLinked="1"/>
        <c:majorTickMark val="out"/>
        <c:minorTickMark val="none"/>
        <c:tickLblPos val="nextTo"/>
        <c:crossAx val="401912424"/>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0.71848</cdr:x>
      <cdr:y>0.89086</cdr:y>
    </cdr:from>
    <cdr:to>
      <cdr:x>0.99466</cdr:x>
      <cdr:y>0.94901</cdr:y>
    </cdr:to>
    <cdr:sp macro="" textlink="">
      <cdr:nvSpPr>
        <cdr:cNvPr id="2" name="TextBox 9"/>
        <cdr:cNvSpPr txBox="1"/>
      </cdr:nvSpPr>
      <cdr:spPr>
        <a:xfrm xmlns:a="http://schemas.openxmlformats.org/drawingml/2006/main">
          <a:off x="7686675" y="5472113"/>
          <a:ext cx="2954705" cy="35718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2400" b="1"/>
            <a:t>TOTAL</a:t>
          </a:r>
          <a:r>
            <a:rPr lang="en-US" sz="2400" b="1" baseline="0"/>
            <a:t> = 480 Orang</a:t>
          </a:r>
          <a:endParaRPr lang="en-US" sz="24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861489" cy="3558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353282" y="0"/>
            <a:ext cx="4861489" cy="355827"/>
          </a:xfrm>
          <a:prstGeom prst="rect">
            <a:avLst/>
          </a:prstGeom>
        </p:spPr>
        <p:txBody>
          <a:bodyPr vert="horz" lIns="91440" tIns="45720" rIns="91440" bIns="45720" rtlCol="0"/>
          <a:lstStyle>
            <a:lvl1pPr algn="r">
              <a:defRPr sz="1200"/>
            </a:lvl1pPr>
          </a:lstStyle>
          <a:p>
            <a:fld id="{23A8BA82-2AEE-47BD-80F2-7A56B0AC5470}" type="datetimeFigureOut">
              <a:rPr lang="en-US" smtClean="0"/>
              <a:t>9/8/2015</a:t>
            </a:fld>
            <a:endParaRPr lang="en-US"/>
          </a:p>
        </p:txBody>
      </p:sp>
      <p:sp>
        <p:nvSpPr>
          <p:cNvPr id="4" name="Footer Placeholder 3"/>
          <p:cNvSpPr>
            <a:spLocks noGrp="1"/>
          </p:cNvSpPr>
          <p:nvPr>
            <p:ph type="ftr" sz="quarter" idx="2"/>
          </p:nvPr>
        </p:nvSpPr>
        <p:spPr>
          <a:xfrm>
            <a:off x="2" y="6746649"/>
            <a:ext cx="4861489" cy="35582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353282" y="6746649"/>
            <a:ext cx="4861489" cy="355827"/>
          </a:xfrm>
          <a:prstGeom prst="rect">
            <a:avLst/>
          </a:prstGeom>
        </p:spPr>
        <p:txBody>
          <a:bodyPr vert="horz" lIns="91440" tIns="45720" rIns="91440" bIns="45720" rtlCol="0" anchor="b"/>
          <a:lstStyle>
            <a:lvl1pPr algn="r">
              <a:defRPr sz="1200"/>
            </a:lvl1pPr>
          </a:lstStyle>
          <a:p>
            <a:fld id="{B32F88F8-F579-4861-BCB3-BC3D5E8DFAB0}" type="slidenum">
              <a:rPr lang="en-US" smtClean="0"/>
              <a:t>‹#›</a:t>
            </a:fld>
            <a:endParaRPr lang="en-US"/>
          </a:p>
        </p:txBody>
      </p:sp>
    </p:spTree>
    <p:extLst>
      <p:ext uri="{BB962C8B-B14F-4D97-AF65-F5344CB8AC3E}">
        <p14:creationId xmlns:p14="http://schemas.microsoft.com/office/powerpoint/2010/main" val="334435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860819" cy="356357"/>
          </a:xfrm>
          <a:prstGeom prst="rect">
            <a:avLst/>
          </a:prstGeom>
        </p:spPr>
        <p:txBody>
          <a:bodyPr vert="horz" lIns="104681" tIns="52340" rIns="104681" bIns="52340" rtlCol="0"/>
          <a:lstStyle>
            <a:lvl1pPr algn="l">
              <a:defRPr sz="1400"/>
            </a:lvl1pPr>
          </a:lstStyle>
          <a:p>
            <a:endParaRPr lang="en-US"/>
          </a:p>
        </p:txBody>
      </p:sp>
      <p:sp>
        <p:nvSpPr>
          <p:cNvPr id="3" name="Date Placeholder 2"/>
          <p:cNvSpPr>
            <a:spLocks noGrp="1"/>
          </p:cNvSpPr>
          <p:nvPr>
            <p:ph type="dt" idx="1"/>
          </p:nvPr>
        </p:nvSpPr>
        <p:spPr>
          <a:xfrm>
            <a:off x="6353862" y="1"/>
            <a:ext cx="4860819" cy="356357"/>
          </a:xfrm>
          <a:prstGeom prst="rect">
            <a:avLst/>
          </a:prstGeom>
        </p:spPr>
        <p:txBody>
          <a:bodyPr vert="horz" lIns="104681" tIns="52340" rIns="104681" bIns="52340" rtlCol="0"/>
          <a:lstStyle>
            <a:lvl1pPr algn="r">
              <a:defRPr sz="1400"/>
            </a:lvl1pPr>
          </a:lstStyle>
          <a:p>
            <a:fld id="{CC4EE3C9-6AE6-4C87-B522-02729E9A4492}" type="datetimeFigureOut">
              <a:rPr lang="en-US" smtClean="0"/>
              <a:pPr/>
              <a:t>9/8/2015</a:t>
            </a:fld>
            <a:endParaRPr lang="en-US"/>
          </a:p>
        </p:txBody>
      </p:sp>
      <p:sp>
        <p:nvSpPr>
          <p:cNvPr id="4" name="Slide Image Placeholder 3"/>
          <p:cNvSpPr>
            <a:spLocks noGrp="1" noRot="1" noChangeAspect="1"/>
          </p:cNvSpPr>
          <p:nvPr>
            <p:ph type="sldImg" idx="2"/>
          </p:nvPr>
        </p:nvSpPr>
        <p:spPr>
          <a:xfrm>
            <a:off x="3478213" y="887413"/>
            <a:ext cx="4260850" cy="2397125"/>
          </a:xfrm>
          <a:prstGeom prst="rect">
            <a:avLst/>
          </a:prstGeom>
          <a:noFill/>
          <a:ln w="12700">
            <a:solidFill>
              <a:prstClr val="black"/>
            </a:solidFill>
          </a:ln>
        </p:spPr>
        <p:txBody>
          <a:bodyPr vert="horz" lIns="104681" tIns="52340" rIns="104681" bIns="52340" rtlCol="0" anchor="ctr"/>
          <a:lstStyle/>
          <a:p>
            <a:endParaRPr lang="en-US"/>
          </a:p>
        </p:txBody>
      </p:sp>
      <p:sp>
        <p:nvSpPr>
          <p:cNvPr id="5" name="Notes Placeholder 4"/>
          <p:cNvSpPr>
            <a:spLocks noGrp="1"/>
          </p:cNvSpPr>
          <p:nvPr>
            <p:ph type="body" sz="quarter" idx="3"/>
          </p:nvPr>
        </p:nvSpPr>
        <p:spPr>
          <a:xfrm>
            <a:off x="1121728" y="3418066"/>
            <a:ext cx="8973820" cy="2796600"/>
          </a:xfrm>
          <a:prstGeom prst="rect">
            <a:avLst/>
          </a:prstGeom>
        </p:spPr>
        <p:txBody>
          <a:bodyPr vert="horz" lIns="104681" tIns="52340" rIns="104681" bIns="523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746120"/>
            <a:ext cx="4860819" cy="356357"/>
          </a:xfrm>
          <a:prstGeom prst="rect">
            <a:avLst/>
          </a:prstGeom>
        </p:spPr>
        <p:txBody>
          <a:bodyPr vert="horz" lIns="104681" tIns="52340" rIns="104681" bIns="52340" rtlCol="0" anchor="b"/>
          <a:lstStyle>
            <a:lvl1pPr algn="l">
              <a:defRPr sz="1400"/>
            </a:lvl1pPr>
          </a:lstStyle>
          <a:p>
            <a:endParaRPr lang="en-US"/>
          </a:p>
        </p:txBody>
      </p:sp>
      <p:sp>
        <p:nvSpPr>
          <p:cNvPr id="7" name="Slide Number Placeholder 6"/>
          <p:cNvSpPr>
            <a:spLocks noGrp="1"/>
          </p:cNvSpPr>
          <p:nvPr>
            <p:ph type="sldNum" sz="quarter" idx="5"/>
          </p:nvPr>
        </p:nvSpPr>
        <p:spPr>
          <a:xfrm>
            <a:off x="6353862" y="6746120"/>
            <a:ext cx="4860819" cy="356357"/>
          </a:xfrm>
          <a:prstGeom prst="rect">
            <a:avLst/>
          </a:prstGeom>
        </p:spPr>
        <p:txBody>
          <a:bodyPr vert="horz" lIns="104681" tIns="52340" rIns="104681" bIns="52340" rtlCol="0" anchor="b"/>
          <a:lstStyle>
            <a:lvl1pPr algn="r">
              <a:defRPr sz="1400"/>
            </a:lvl1pPr>
          </a:lstStyle>
          <a:p>
            <a:fld id="{E5A9992D-5920-46D1-83D5-4DC41DD2103C}" type="slidenum">
              <a:rPr lang="en-US" smtClean="0"/>
              <a:pPr/>
              <a:t>‹#›</a:t>
            </a:fld>
            <a:endParaRPr lang="en-US"/>
          </a:p>
        </p:txBody>
      </p:sp>
    </p:spTree>
    <p:extLst>
      <p:ext uri="{BB962C8B-B14F-4D97-AF65-F5344CB8AC3E}">
        <p14:creationId xmlns:p14="http://schemas.microsoft.com/office/powerpoint/2010/main" val="91430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7BC431-F90E-42AF-80ED-896DD0E0C542}"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38899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BC431-F90E-42AF-80ED-896DD0E0C542}"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181026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BC431-F90E-42AF-80ED-896DD0E0C542}"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224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BC431-F90E-42AF-80ED-896DD0E0C542}"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10112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BC431-F90E-42AF-80ED-896DD0E0C542}"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423305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7BC431-F90E-42AF-80ED-896DD0E0C542}" type="datetimeFigureOut">
              <a:rPr lang="en-US" smtClean="0"/>
              <a:pPr/>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16086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7BC431-F90E-42AF-80ED-896DD0E0C542}" type="datetimeFigureOut">
              <a:rPr lang="en-US" smtClean="0"/>
              <a:pPr/>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83736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BC431-F90E-42AF-80ED-896DD0E0C542}" type="datetimeFigureOut">
              <a:rPr lang="en-US" smtClean="0"/>
              <a:pPr/>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152915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BC431-F90E-42AF-80ED-896DD0E0C542}" type="datetimeFigureOut">
              <a:rPr lang="en-US" smtClean="0"/>
              <a:pPr/>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7632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BC431-F90E-42AF-80ED-896DD0E0C542}" type="datetimeFigureOut">
              <a:rPr lang="en-US" smtClean="0"/>
              <a:pPr/>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12565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BC431-F90E-42AF-80ED-896DD0E0C542}" type="datetimeFigureOut">
              <a:rPr lang="en-US" smtClean="0"/>
              <a:pPr/>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82751-2AD1-4FCF-AA7F-32226F95920F}" type="slidenum">
              <a:rPr lang="en-US" smtClean="0"/>
              <a:pPr/>
              <a:t>‹#›</a:t>
            </a:fld>
            <a:endParaRPr lang="en-US"/>
          </a:p>
        </p:txBody>
      </p:sp>
    </p:spTree>
    <p:extLst>
      <p:ext uri="{BB962C8B-B14F-4D97-AF65-F5344CB8AC3E}">
        <p14:creationId xmlns:p14="http://schemas.microsoft.com/office/powerpoint/2010/main" val="61148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BC431-F90E-42AF-80ED-896DD0E0C542}" type="datetimeFigureOut">
              <a:rPr lang="en-US" smtClean="0"/>
              <a:pPr/>
              <a:t>9/8/2015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82751-2AD1-4FCF-AA7F-32226F95920F}" type="slidenum">
              <a:rPr lang="en-US" smtClean="0"/>
              <a:pPr/>
              <a:t>‹#›</a:t>
            </a:fld>
            <a:endParaRPr lang="en-US"/>
          </a:p>
        </p:txBody>
      </p:sp>
    </p:spTree>
    <p:extLst>
      <p:ext uri="{BB962C8B-B14F-4D97-AF65-F5344CB8AC3E}">
        <p14:creationId xmlns:p14="http://schemas.microsoft.com/office/powerpoint/2010/main" val="4105352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0782"/>
            <a:ext cx="9144000" cy="2387600"/>
          </a:xfrm>
        </p:spPr>
        <p:txBody>
          <a:bodyPr>
            <a:normAutofit fontScale="90000"/>
          </a:bodyPr>
          <a:lstStyle/>
          <a:p>
            <a:r>
              <a:rPr lang="en-US" b="1" dirty="0" err="1" smtClean="0">
                <a:latin typeface="Arial Black" panose="020B0A04020102020204" pitchFamily="34" charset="0"/>
              </a:rPr>
              <a:t>Kompilasi</a:t>
            </a:r>
            <a:r>
              <a:rPr lang="en-US" b="1" dirty="0" smtClean="0">
                <a:latin typeface="Arial Black" panose="020B0A04020102020204" pitchFamily="34" charset="0"/>
              </a:rPr>
              <a:t> Data </a:t>
            </a:r>
            <a:r>
              <a:rPr lang="id-ID" b="1" dirty="0" smtClean="0">
                <a:latin typeface="Arial Black" panose="020B0A04020102020204" pitchFamily="34" charset="0"/>
              </a:rPr>
              <a:t/>
            </a:r>
            <a:br>
              <a:rPr lang="id-ID" b="1" dirty="0" smtClean="0">
                <a:latin typeface="Arial Black" panose="020B0A04020102020204" pitchFamily="34" charset="0"/>
              </a:rPr>
            </a:br>
            <a:r>
              <a:rPr lang="en-US" b="1" dirty="0" err="1" smtClean="0">
                <a:latin typeface="Arial Black" panose="020B0A04020102020204" pitchFamily="34" charset="0"/>
              </a:rPr>
              <a:t>Sebaran</a:t>
            </a:r>
            <a:r>
              <a:rPr lang="en-US" b="1" dirty="0" smtClean="0">
                <a:latin typeface="Arial Black" panose="020B0A04020102020204" pitchFamily="34" charset="0"/>
              </a:rPr>
              <a:t>, </a:t>
            </a:r>
            <a:r>
              <a:rPr lang="en-US" b="1" dirty="0" err="1" smtClean="0">
                <a:latin typeface="Arial Black" panose="020B0A04020102020204" pitchFamily="34" charset="0"/>
              </a:rPr>
              <a:t>Kasus</a:t>
            </a:r>
            <a:r>
              <a:rPr lang="id-ID" b="1" dirty="0" smtClean="0">
                <a:latin typeface="Arial Black" panose="020B0A04020102020204" pitchFamily="34" charset="0"/>
              </a:rPr>
              <a:t> &amp;</a:t>
            </a:r>
            <a:r>
              <a:rPr lang="en-US" b="1" dirty="0" smtClean="0">
                <a:latin typeface="Arial Black" panose="020B0A04020102020204" pitchFamily="34" charset="0"/>
              </a:rPr>
              <a:t> </a:t>
            </a:r>
            <a:r>
              <a:rPr lang="en-US" b="1" dirty="0" err="1" smtClean="0">
                <a:latin typeface="Arial Black" panose="020B0A04020102020204" pitchFamily="34" charset="0"/>
              </a:rPr>
              <a:t>Logistik</a:t>
            </a:r>
            <a:r>
              <a:rPr lang="en-US" b="1" dirty="0">
                <a:latin typeface="Arial Black" panose="020B0A04020102020204" pitchFamily="34" charset="0"/>
              </a:rPr>
              <a:t> </a:t>
            </a:r>
            <a:r>
              <a:rPr lang="id-ID" b="1" dirty="0" smtClean="0">
                <a:latin typeface="Arial Black" panose="020B0A04020102020204" pitchFamily="34" charset="0"/>
              </a:rPr>
              <a:t/>
            </a:r>
            <a:br>
              <a:rPr lang="id-ID" b="1" dirty="0" smtClean="0">
                <a:latin typeface="Arial Black" panose="020B0A04020102020204" pitchFamily="34" charset="0"/>
              </a:rPr>
            </a:br>
            <a:r>
              <a:rPr lang="en-US" b="1" dirty="0" smtClean="0">
                <a:latin typeface="Arial Black" panose="020B0A04020102020204" pitchFamily="34" charset="0"/>
              </a:rPr>
              <a:t>KPA </a:t>
            </a:r>
            <a:r>
              <a:rPr lang="en-US" b="1" dirty="0" err="1" smtClean="0">
                <a:latin typeface="Arial Black" panose="020B0A04020102020204" pitchFamily="34" charset="0"/>
              </a:rPr>
              <a:t>Kab</a:t>
            </a:r>
            <a:r>
              <a:rPr lang="en-US" b="1" dirty="0" smtClean="0">
                <a:latin typeface="Arial Black" panose="020B0A04020102020204" pitchFamily="34" charset="0"/>
              </a:rPr>
              <a:t>. </a:t>
            </a:r>
            <a:r>
              <a:rPr lang="en-US" b="1" dirty="0" err="1" smtClean="0">
                <a:latin typeface="Arial Black" panose="020B0A04020102020204" pitchFamily="34" charset="0"/>
              </a:rPr>
              <a:t>Tangerang</a:t>
            </a:r>
            <a:endParaRPr lang="en-US" b="1" dirty="0">
              <a:latin typeface="Arial Black" panose="020B0A04020102020204" pitchFamily="34" charset="0"/>
            </a:endParaRPr>
          </a:p>
        </p:txBody>
      </p:sp>
      <p:sp>
        <p:nvSpPr>
          <p:cNvPr id="3" name="Subtitle 2"/>
          <p:cNvSpPr>
            <a:spLocks noGrp="1"/>
          </p:cNvSpPr>
          <p:nvPr>
            <p:ph type="subTitle" idx="1"/>
          </p:nvPr>
        </p:nvSpPr>
        <p:spPr>
          <a:xfrm>
            <a:off x="1524000" y="4330457"/>
            <a:ext cx="9144000" cy="1655762"/>
          </a:xfrm>
        </p:spPr>
        <p:txBody>
          <a:bodyPr>
            <a:normAutofit/>
          </a:bodyPr>
          <a:lstStyle/>
          <a:p>
            <a:r>
              <a:rPr lang="en-US" sz="4000" b="1" dirty="0" err="1" smtClean="0">
                <a:latin typeface="Arial Black" panose="020B0A04020102020204" pitchFamily="34" charset="0"/>
              </a:rPr>
              <a:t>TAHUN</a:t>
            </a:r>
            <a:r>
              <a:rPr lang="en-US" sz="4000" b="1" dirty="0" smtClean="0">
                <a:latin typeface="Arial Black" panose="020B0A04020102020204" pitchFamily="34" charset="0"/>
              </a:rPr>
              <a:t> 2014</a:t>
            </a:r>
            <a:endParaRPr lang="en-US" sz="4000" b="1" dirty="0">
              <a:latin typeface="Arial Black" panose="020B0A04020102020204" pitchFamily="34" charset="0"/>
            </a:endParaRPr>
          </a:p>
        </p:txBody>
      </p:sp>
    </p:spTree>
    <p:extLst>
      <p:ext uri="{BB962C8B-B14F-4D97-AF65-F5344CB8AC3E}">
        <p14:creationId xmlns:p14="http://schemas.microsoft.com/office/powerpoint/2010/main" val="3237720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648" y="0"/>
            <a:ext cx="9694888" cy="6858000"/>
          </a:xfrm>
          <a:prstGeom prst="rect">
            <a:avLst/>
          </a:prstGeom>
        </p:spPr>
      </p:pic>
      <p:sp>
        <p:nvSpPr>
          <p:cNvPr id="9" name="TextBox 8"/>
          <p:cNvSpPr txBox="1"/>
          <p:nvPr/>
        </p:nvSpPr>
        <p:spPr>
          <a:xfrm>
            <a:off x="696036" y="1132763"/>
            <a:ext cx="3179928" cy="1938992"/>
          </a:xfrm>
          <a:prstGeom prst="rect">
            <a:avLst/>
          </a:prstGeom>
          <a:noFill/>
        </p:spPr>
        <p:txBody>
          <a:bodyPr wrap="square" rtlCol="0">
            <a:spAutoFit/>
          </a:bodyPr>
          <a:lstStyle/>
          <a:p>
            <a:r>
              <a:rPr lang="en-US" sz="6000" b="1" dirty="0" err="1" smtClean="0"/>
              <a:t>PETA</a:t>
            </a:r>
            <a:r>
              <a:rPr lang="en-US" sz="6000" b="1" dirty="0" smtClean="0"/>
              <a:t> </a:t>
            </a:r>
            <a:r>
              <a:rPr lang="en-US" sz="6000" b="1" dirty="0" err="1" smtClean="0"/>
              <a:t>LAYANAN</a:t>
            </a:r>
            <a:endParaRPr lang="en-US" sz="6000" b="1" dirty="0"/>
          </a:p>
        </p:txBody>
      </p:sp>
    </p:spTree>
    <p:extLst>
      <p:ext uri="{BB962C8B-B14F-4D97-AF65-F5344CB8AC3E}">
        <p14:creationId xmlns:p14="http://schemas.microsoft.com/office/powerpoint/2010/main" val="142381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1524000" y="379731"/>
            <a:ext cx="9144000" cy="792162"/>
          </a:xfrm>
        </p:spPr>
        <p:txBody>
          <a:bodyPr>
            <a:normAutofit fontScale="90000"/>
          </a:bodyPr>
          <a:lstStyle/>
          <a:p>
            <a:pPr eaLnBrk="1" hangingPunct="1"/>
            <a:r>
              <a:rPr lang="en-US" sz="3100" b="1" dirty="0" err="1">
                <a:latin typeface="Arial" charset="0"/>
              </a:rPr>
              <a:t>Penularan</a:t>
            </a:r>
            <a:r>
              <a:rPr lang="en-US" sz="3100" b="1" dirty="0">
                <a:latin typeface="Arial" charset="0"/>
              </a:rPr>
              <a:t> </a:t>
            </a:r>
            <a:r>
              <a:rPr lang="id-ID" sz="3100" b="1" dirty="0">
                <a:latin typeface="Arial" charset="0"/>
              </a:rPr>
              <a:t>HIV</a:t>
            </a:r>
            <a:r>
              <a:rPr lang="en-US" sz="3100" b="1" dirty="0">
                <a:latin typeface="Arial" charset="0"/>
              </a:rPr>
              <a:t>: </a:t>
            </a:r>
            <a:r>
              <a:rPr lang="id-ID" sz="3100" b="1" dirty="0">
                <a:latin typeface="Arial" charset="0"/>
              </a:rPr>
              <a:t/>
            </a:r>
            <a:br>
              <a:rPr lang="id-ID" sz="3100" b="1" dirty="0">
                <a:latin typeface="Arial" charset="0"/>
              </a:rPr>
            </a:br>
            <a:r>
              <a:rPr lang="id-ID" sz="3100" b="1" dirty="0">
                <a:latin typeface="Arial" charset="0"/>
              </a:rPr>
              <a:t>LBT, Penasun, WPS, LSL, Waria, Pasangan LBT</a:t>
            </a:r>
            <a:r>
              <a:rPr lang="id-ID" sz="3600" b="1" dirty="0">
                <a:latin typeface="Arial" charset="0"/>
              </a:rPr>
              <a:t> </a:t>
            </a:r>
            <a:br>
              <a:rPr lang="id-ID" sz="3600" b="1" dirty="0">
                <a:latin typeface="Arial" charset="0"/>
              </a:rPr>
            </a:br>
            <a:endParaRPr lang="en-US" sz="1800" b="1" dirty="0">
              <a:latin typeface="Arial" charset="0"/>
            </a:endParaRPr>
          </a:p>
        </p:txBody>
      </p:sp>
      <p:grpSp>
        <p:nvGrpSpPr>
          <p:cNvPr id="3" name="Group 19"/>
          <p:cNvGrpSpPr>
            <a:grpSpLocks/>
          </p:cNvGrpSpPr>
          <p:nvPr/>
        </p:nvGrpSpPr>
        <p:grpSpPr bwMode="auto">
          <a:xfrm>
            <a:off x="1524000" y="1311276"/>
            <a:ext cx="9124950" cy="5165725"/>
            <a:chOff x="-22" y="1008"/>
            <a:chExt cx="5748" cy="3254"/>
          </a:xfrm>
        </p:grpSpPr>
        <p:sp>
          <p:nvSpPr>
            <p:cNvPr id="21510" name="Rectangle 2"/>
            <p:cNvSpPr>
              <a:spLocks noChangeArrowheads="1"/>
            </p:cNvSpPr>
            <p:nvPr/>
          </p:nvSpPr>
          <p:spPr bwMode="auto">
            <a:xfrm>
              <a:off x="4804" y="1008"/>
              <a:ext cx="922" cy="3254"/>
            </a:xfrm>
            <a:prstGeom prst="rect">
              <a:avLst/>
            </a:prstGeom>
            <a:solidFill>
              <a:srgbClr val="FF9900"/>
            </a:solidFill>
            <a:ln w="28575">
              <a:solidFill>
                <a:schemeClr val="bg1"/>
              </a:solidFill>
              <a:miter lim="800000"/>
              <a:headEnd/>
              <a:tailEnd/>
            </a:ln>
          </p:spPr>
          <p:txBody>
            <a:bodyPr wrap="none" anchor="b"/>
            <a:lstStyle/>
            <a:p>
              <a:pPr algn="r"/>
              <a:endParaRPr lang="id-ID" sz="3600" b="1">
                <a:solidFill>
                  <a:srgbClr val="000066"/>
                </a:solidFill>
                <a:latin typeface="Arial Narrow" pitchFamily="34" charset="0"/>
                <a:cs typeface="Angsana New" pitchFamily="18" charset="-34"/>
              </a:endParaRPr>
            </a:p>
          </p:txBody>
        </p:sp>
        <p:sp>
          <p:nvSpPr>
            <p:cNvPr id="21511" name="Rectangle 3"/>
            <p:cNvSpPr>
              <a:spLocks noChangeArrowheads="1"/>
            </p:cNvSpPr>
            <p:nvPr/>
          </p:nvSpPr>
          <p:spPr bwMode="auto">
            <a:xfrm>
              <a:off x="2616" y="1008"/>
              <a:ext cx="2188" cy="3254"/>
            </a:xfrm>
            <a:prstGeom prst="rect">
              <a:avLst/>
            </a:prstGeom>
            <a:solidFill>
              <a:srgbClr val="FF9900"/>
            </a:solidFill>
            <a:ln w="28575">
              <a:solidFill>
                <a:schemeClr val="bg1"/>
              </a:solidFill>
              <a:miter lim="800000"/>
              <a:headEnd/>
              <a:tailEnd/>
            </a:ln>
          </p:spPr>
          <p:txBody>
            <a:bodyPr wrap="none" anchor="b"/>
            <a:lstStyle/>
            <a:p>
              <a:pPr algn="ctr"/>
              <a:r>
                <a:rPr lang="id-ID" sz="3600" b="1">
                  <a:solidFill>
                    <a:srgbClr val="000066"/>
                  </a:solidFill>
                  <a:latin typeface="Arial Narrow" pitchFamily="34" charset="0"/>
                  <a:cs typeface="Angsana New" pitchFamily="18" charset="-34"/>
                </a:rPr>
                <a:t>Perempuan</a:t>
              </a:r>
              <a:endParaRPr lang="en-US" sz="3600" b="1">
                <a:solidFill>
                  <a:srgbClr val="000066"/>
                </a:solidFill>
                <a:latin typeface="Arial Narrow" pitchFamily="34" charset="0"/>
                <a:cs typeface="Angsana New" pitchFamily="18" charset="-34"/>
              </a:endParaRPr>
            </a:p>
          </p:txBody>
        </p:sp>
        <p:sp>
          <p:nvSpPr>
            <p:cNvPr id="21512" name="Rectangle 4"/>
            <p:cNvSpPr>
              <a:spLocks noChangeArrowheads="1"/>
            </p:cNvSpPr>
            <p:nvPr/>
          </p:nvSpPr>
          <p:spPr bwMode="auto">
            <a:xfrm>
              <a:off x="-13" y="1008"/>
              <a:ext cx="2629" cy="3254"/>
            </a:xfrm>
            <a:prstGeom prst="rect">
              <a:avLst/>
            </a:prstGeom>
            <a:solidFill>
              <a:srgbClr val="FF9900"/>
            </a:solidFill>
            <a:ln w="28575">
              <a:solidFill>
                <a:schemeClr val="bg1"/>
              </a:solidFill>
              <a:miter lim="800000"/>
              <a:headEnd/>
              <a:tailEnd/>
            </a:ln>
          </p:spPr>
          <p:txBody>
            <a:bodyPr wrap="none" anchor="b"/>
            <a:lstStyle/>
            <a:p>
              <a:pPr algn="ctr"/>
              <a:r>
                <a:rPr lang="id-ID" sz="3600" b="1">
                  <a:solidFill>
                    <a:srgbClr val="000066"/>
                  </a:solidFill>
                  <a:latin typeface="Arial Narrow" pitchFamily="34" charset="0"/>
                  <a:cs typeface="Angsana New" pitchFamily="18" charset="-34"/>
                </a:rPr>
                <a:t>Lelaki</a:t>
              </a:r>
              <a:endParaRPr lang="en-US" sz="3600" b="1">
                <a:solidFill>
                  <a:srgbClr val="000066"/>
                </a:solidFill>
                <a:latin typeface="Arial Narrow" pitchFamily="34" charset="0"/>
                <a:cs typeface="Angsana New" pitchFamily="18" charset="-34"/>
              </a:endParaRPr>
            </a:p>
          </p:txBody>
        </p:sp>
        <p:sp>
          <p:nvSpPr>
            <p:cNvPr id="21513" name="Oval 6"/>
            <p:cNvSpPr>
              <a:spLocks noChangeArrowheads="1"/>
            </p:cNvSpPr>
            <p:nvPr/>
          </p:nvSpPr>
          <p:spPr bwMode="auto">
            <a:xfrm>
              <a:off x="-22" y="1268"/>
              <a:ext cx="2262" cy="2314"/>
            </a:xfrm>
            <a:prstGeom prst="ellipse">
              <a:avLst/>
            </a:prstGeom>
            <a:solidFill>
              <a:srgbClr val="FFFF00"/>
            </a:solidFill>
            <a:ln w="9525">
              <a:solidFill>
                <a:schemeClr val="bg2"/>
              </a:solidFill>
              <a:round/>
              <a:headEnd/>
              <a:tailEnd/>
            </a:ln>
          </p:spPr>
          <p:txBody>
            <a:bodyPr wrap="none" anchor="ctr"/>
            <a:lstStyle/>
            <a:p>
              <a:pPr algn="ctr"/>
              <a:r>
                <a:rPr lang="id-ID" sz="3600" b="1" dirty="0">
                  <a:solidFill>
                    <a:srgbClr val="000066"/>
                  </a:solidFill>
                  <a:latin typeface="Arial Narrow" pitchFamily="34" charset="0"/>
                  <a:cs typeface="Angsana New" pitchFamily="18" charset="-34"/>
                </a:rPr>
                <a:t>6.595 </a:t>
              </a:r>
            </a:p>
            <a:p>
              <a:pPr algn="ctr"/>
              <a:r>
                <a:rPr lang="id-ID" sz="3600" b="1" dirty="0">
                  <a:solidFill>
                    <a:srgbClr val="000066"/>
                  </a:solidFill>
                  <a:latin typeface="Arial Narrow" pitchFamily="34" charset="0"/>
                  <a:cs typeface="Angsana New" pitchFamily="18" charset="-34"/>
                </a:rPr>
                <a:t>Lelaki </a:t>
              </a:r>
            </a:p>
            <a:p>
              <a:pPr algn="ctr"/>
              <a:r>
                <a:rPr lang="id-ID" sz="3600" b="1" dirty="0">
                  <a:solidFill>
                    <a:srgbClr val="000066"/>
                  </a:solidFill>
                  <a:latin typeface="Arial Narrow" pitchFamily="34" charset="0"/>
                  <a:cs typeface="Angsana New" pitchFamily="18" charset="-34"/>
                </a:rPr>
                <a:t>beli seks</a:t>
              </a:r>
              <a:endParaRPr lang="en-US" sz="3200" b="1" dirty="0">
                <a:solidFill>
                  <a:srgbClr val="000066"/>
                </a:solidFill>
                <a:latin typeface="Arial Narrow" pitchFamily="34" charset="0"/>
                <a:cs typeface="Angsana New" pitchFamily="18" charset="-34"/>
              </a:endParaRPr>
            </a:p>
            <a:p>
              <a:pPr algn="ctr"/>
              <a:r>
                <a:rPr lang="en-US" sz="2000" b="1" dirty="0">
                  <a:solidFill>
                    <a:srgbClr val="000066"/>
                  </a:solidFill>
                  <a:latin typeface="Arial Narrow" pitchFamily="34" charset="0"/>
                  <a:cs typeface="Angsana New" pitchFamily="18" charset="-34"/>
                </a:rPr>
                <a:t> </a:t>
              </a:r>
            </a:p>
          </p:txBody>
        </p:sp>
        <p:sp>
          <p:nvSpPr>
            <p:cNvPr id="21514" name="Oval 7"/>
            <p:cNvSpPr>
              <a:spLocks noChangeArrowheads="1"/>
            </p:cNvSpPr>
            <p:nvPr/>
          </p:nvSpPr>
          <p:spPr bwMode="auto">
            <a:xfrm>
              <a:off x="3076" y="1930"/>
              <a:ext cx="1440" cy="1440"/>
            </a:xfrm>
            <a:prstGeom prst="ellipse">
              <a:avLst/>
            </a:prstGeom>
            <a:solidFill>
              <a:srgbClr val="FFFF00"/>
            </a:solidFill>
            <a:ln w="9525">
              <a:solidFill>
                <a:schemeClr val="bg2"/>
              </a:solidFill>
              <a:round/>
              <a:headEnd/>
              <a:tailEnd/>
            </a:ln>
          </p:spPr>
          <p:txBody>
            <a:bodyPr wrap="none" anchor="ctr"/>
            <a:lstStyle/>
            <a:p>
              <a:pPr algn="ctr"/>
              <a:r>
                <a:rPr lang="id-ID" sz="3200" b="1" dirty="0">
                  <a:solidFill>
                    <a:srgbClr val="000066"/>
                  </a:solidFill>
                  <a:latin typeface="Arial Narrow" pitchFamily="34" charset="0"/>
                  <a:cs typeface="Angsana New" pitchFamily="18" charset="-34"/>
                </a:rPr>
                <a:t>3.746</a:t>
              </a:r>
              <a:endParaRPr lang="en-US" sz="3200" b="1" dirty="0">
                <a:solidFill>
                  <a:srgbClr val="000066"/>
                </a:solidFill>
                <a:latin typeface="Arial Narrow" pitchFamily="34" charset="0"/>
                <a:cs typeface="Angsana New" pitchFamily="18" charset="-34"/>
              </a:endParaRPr>
            </a:p>
            <a:p>
              <a:pPr algn="ctr"/>
              <a:r>
                <a:rPr lang="id-ID" sz="2400" b="1" dirty="0">
                  <a:solidFill>
                    <a:srgbClr val="000066"/>
                  </a:solidFill>
                  <a:latin typeface="Arial Narrow" pitchFamily="34" charset="0"/>
                  <a:cs typeface="Angsana New" pitchFamily="18" charset="-34"/>
                </a:rPr>
                <a:t>perempuan kawin </a:t>
              </a:r>
            </a:p>
            <a:p>
              <a:pPr algn="ctr"/>
              <a:r>
                <a:rPr lang="id-ID" sz="2400" b="1" dirty="0">
                  <a:solidFill>
                    <a:srgbClr val="000066"/>
                  </a:solidFill>
                  <a:latin typeface="Arial Narrow" pitchFamily="34" charset="0"/>
                  <a:cs typeface="Angsana New" pitchFamily="18" charset="-34"/>
                </a:rPr>
                <a:t>dengan lelaki </a:t>
              </a:r>
            </a:p>
            <a:p>
              <a:pPr algn="ctr"/>
              <a:r>
                <a:rPr lang="id-ID" sz="2400" b="1" dirty="0">
                  <a:solidFill>
                    <a:srgbClr val="000066"/>
                  </a:solidFill>
                  <a:latin typeface="Arial Narrow" pitchFamily="34" charset="0"/>
                  <a:cs typeface="Angsana New" pitchFamily="18" charset="-34"/>
                </a:rPr>
                <a:t>yang beli seks</a:t>
              </a:r>
              <a:endParaRPr lang="en-US" sz="2400" b="1" dirty="0">
                <a:solidFill>
                  <a:srgbClr val="000066"/>
                </a:solidFill>
                <a:latin typeface="Arial Narrow" pitchFamily="34" charset="0"/>
                <a:cs typeface="Angsana New" pitchFamily="18" charset="-34"/>
              </a:endParaRPr>
            </a:p>
          </p:txBody>
        </p:sp>
        <p:sp>
          <p:nvSpPr>
            <p:cNvPr id="21515" name="Oval 8"/>
            <p:cNvSpPr>
              <a:spLocks noChangeAspect="1" noChangeArrowheads="1"/>
            </p:cNvSpPr>
            <p:nvPr/>
          </p:nvSpPr>
          <p:spPr bwMode="auto">
            <a:xfrm>
              <a:off x="1636" y="1223"/>
              <a:ext cx="942" cy="880"/>
            </a:xfrm>
            <a:prstGeom prst="ellipse">
              <a:avLst/>
            </a:prstGeom>
            <a:solidFill>
              <a:srgbClr val="FFFF00"/>
            </a:solidFill>
            <a:ln w="9525">
              <a:solidFill>
                <a:schemeClr val="bg2"/>
              </a:solidFill>
              <a:round/>
              <a:headEnd/>
              <a:tailEnd/>
            </a:ln>
          </p:spPr>
          <p:txBody>
            <a:bodyPr wrap="none" anchor="ctr"/>
            <a:lstStyle/>
            <a:p>
              <a:pPr algn="ctr"/>
              <a:r>
                <a:rPr lang="id-ID" b="1" dirty="0">
                  <a:solidFill>
                    <a:srgbClr val="000066"/>
                  </a:solidFill>
                  <a:latin typeface="Arial Narrow" pitchFamily="34" charset="0"/>
                  <a:cs typeface="Angsana New" pitchFamily="18" charset="-34"/>
                </a:rPr>
                <a:t>78 lelaki </a:t>
              </a:r>
            </a:p>
            <a:p>
              <a:pPr algn="ctr"/>
              <a:r>
                <a:rPr lang="id-ID" b="1" dirty="0">
                  <a:solidFill>
                    <a:srgbClr val="000066"/>
                  </a:solidFill>
                  <a:latin typeface="Arial Narrow" pitchFamily="34" charset="0"/>
                  <a:cs typeface="Angsana New" pitchFamily="18" charset="-34"/>
                </a:rPr>
                <a:t>penasun </a:t>
              </a:r>
            </a:p>
            <a:p>
              <a:pPr algn="ctr"/>
              <a:endParaRPr lang="en-US" sz="1400" b="1" dirty="0">
                <a:solidFill>
                  <a:srgbClr val="000066"/>
                </a:solidFill>
                <a:latin typeface="Arial Narrow" pitchFamily="34" charset="0"/>
                <a:cs typeface="Angsana New" pitchFamily="18" charset="-34"/>
              </a:endParaRPr>
            </a:p>
          </p:txBody>
        </p:sp>
        <p:sp>
          <p:nvSpPr>
            <p:cNvPr id="21516" name="Oval 9"/>
            <p:cNvSpPr>
              <a:spLocks noChangeAspect="1" noChangeArrowheads="1"/>
            </p:cNvSpPr>
            <p:nvPr/>
          </p:nvSpPr>
          <p:spPr bwMode="auto">
            <a:xfrm>
              <a:off x="1598" y="3107"/>
              <a:ext cx="972" cy="907"/>
            </a:xfrm>
            <a:prstGeom prst="ellipse">
              <a:avLst/>
            </a:prstGeom>
            <a:solidFill>
              <a:srgbClr val="FFFF00"/>
            </a:solidFill>
            <a:ln w="9525">
              <a:solidFill>
                <a:schemeClr val="bg2"/>
              </a:solidFill>
              <a:round/>
              <a:headEnd/>
              <a:tailEnd/>
            </a:ln>
          </p:spPr>
          <p:txBody>
            <a:bodyPr wrap="none" anchor="ctr"/>
            <a:lstStyle/>
            <a:p>
              <a:pPr algn="ctr"/>
              <a:endParaRPr lang="id-ID" sz="2000" b="1" dirty="0">
                <a:solidFill>
                  <a:srgbClr val="000066"/>
                </a:solidFill>
                <a:latin typeface="Arial Narrow" pitchFamily="34" charset="0"/>
                <a:cs typeface="Angsana New" pitchFamily="18" charset="-34"/>
              </a:endParaRPr>
            </a:p>
            <a:p>
              <a:pPr algn="ctr"/>
              <a:r>
                <a:rPr lang="id-ID" sz="2000" b="1" dirty="0">
                  <a:solidFill>
                    <a:srgbClr val="000066"/>
                  </a:solidFill>
                  <a:latin typeface="Arial Narrow" pitchFamily="34" charset="0"/>
                  <a:cs typeface="Angsana New" pitchFamily="18" charset="-34"/>
                </a:rPr>
                <a:t>575 </a:t>
              </a:r>
            </a:p>
            <a:p>
              <a:pPr algn="ctr"/>
              <a:r>
                <a:rPr lang="id-ID" sz="2000" b="1" dirty="0">
                  <a:solidFill>
                    <a:srgbClr val="000066"/>
                  </a:solidFill>
                  <a:latin typeface="Arial Narrow" pitchFamily="34" charset="0"/>
                  <a:cs typeface="Angsana New" pitchFamily="18" charset="-34"/>
                </a:rPr>
                <a:t>LSL </a:t>
              </a:r>
            </a:p>
            <a:p>
              <a:pPr algn="ctr"/>
              <a:endParaRPr lang="en-US" sz="1400" b="1" dirty="0">
                <a:solidFill>
                  <a:srgbClr val="000066"/>
                </a:solidFill>
                <a:latin typeface="Arial Narrow" pitchFamily="34" charset="0"/>
                <a:cs typeface="Angsana New" pitchFamily="18" charset="-34"/>
              </a:endParaRPr>
            </a:p>
          </p:txBody>
        </p:sp>
        <p:sp>
          <p:nvSpPr>
            <p:cNvPr id="21517" name="Oval 10"/>
            <p:cNvSpPr>
              <a:spLocks noChangeAspect="1" noChangeArrowheads="1"/>
            </p:cNvSpPr>
            <p:nvPr/>
          </p:nvSpPr>
          <p:spPr bwMode="auto">
            <a:xfrm>
              <a:off x="2846" y="1066"/>
              <a:ext cx="864" cy="806"/>
            </a:xfrm>
            <a:prstGeom prst="ellipse">
              <a:avLst/>
            </a:prstGeom>
            <a:solidFill>
              <a:srgbClr val="FFFF00"/>
            </a:solidFill>
            <a:ln w="9525">
              <a:solidFill>
                <a:schemeClr val="bg2"/>
              </a:solidFill>
              <a:round/>
              <a:headEnd/>
              <a:tailEnd/>
            </a:ln>
          </p:spPr>
          <p:txBody>
            <a:bodyPr wrap="none" anchor="ctr"/>
            <a:lstStyle/>
            <a:p>
              <a:pPr algn="ctr"/>
              <a:r>
                <a:rPr lang="en-US" b="1" dirty="0">
                  <a:solidFill>
                    <a:srgbClr val="000066"/>
                  </a:solidFill>
                  <a:latin typeface="Arial Narrow" pitchFamily="34" charset="0"/>
                  <a:cs typeface="Angsana New" pitchFamily="18" charset="-34"/>
                </a:rPr>
                <a:t> </a:t>
              </a:r>
              <a:r>
                <a:rPr lang="id-ID" b="1" dirty="0">
                  <a:solidFill>
                    <a:srgbClr val="000066"/>
                  </a:solidFill>
                  <a:latin typeface="Arial Narrow" pitchFamily="34" charset="0"/>
                  <a:cs typeface="Angsana New" pitchFamily="18" charset="-34"/>
                </a:rPr>
                <a:t>828 </a:t>
              </a:r>
            </a:p>
            <a:p>
              <a:pPr algn="ctr"/>
              <a:r>
                <a:rPr lang="id-ID" b="1" dirty="0">
                  <a:solidFill>
                    <a:srgbClr val="000066"/>
                  </a:solidFill>
                  <a:latin typeface="Arial Narrow" pitchFamily="34" charset="0"/>
                  <a:cs typeface="Angsana New" pitchFamily="18" charset="-34"/>
                </a:rPr>
                <a:t>WPS </a:t>
              </a:r>
            </a:p>
            <a:p>
              <a:pPr algn="ctr"/>
              <a:r>
                <a:rPr lang="id-ID" b="1" dirty="0">
                  <a:solidFill>
                    <a:srgbClr val="000066"/>
                  </a:solidFill>
                  <a:latin typeface="Arial Narrow" pitchFamily="34" charset="0"/>
                  <a:cs typeface="Angsana New" pitchFamily="18" charset="-34"/>
                </a:rPr>
                <a:t>WPSTL</a:t>
              </a:r>
            </a:p>
            <a:p>
              <a:pPr algn="ctr"/>
              <a:endParaRPr lang="en-US" sz="1600" b="1" dirty="0">
                <a:solidFill>
                  <a:srgbClr val="000066"/>
                </a:solidFill>
                <a:latin typeface="Arial Narrow" pitchFamily="34" charset="0"/>
                <a:cs typeface="Angsana New" pitchFamily="18" charset="-34"/>
              </a:endParaRPr>
            </a:p>
          </p:txBody>
        </p:sp>
        <p:cxnSp>
          <p:nvCxnSpPr>
            <p:cNvPr id="21518" name="AutoShape 11"/>
            <p:cNvCxnSpPr>
              <a:cxnSpLocks noChangeShapeType="1"/>
              <a:stCxn id="21515" idx="6"/>
              <a:endCxn id="21517" idx="2"/>
            </p:cNvCxnSpPr>
            <p:nvPr/>
          </p:nvCxnSpPr>
          <p:spPr bwMode="auto">
            <a:xfrm flipV="1">
              <a:off x="2578" y="1469"/>
              <a:ext cx="268" cy="194"/>
            </a:xfrm>
            <a:prstGeom prst="straightConnector1">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cxnSp>
        <p:sp>
          <p:nvSpPr>
            <p:cNvPr id="21519" name="Oval 12"/>
            <p:cNvSpPr>
              <a:spLocks noChangeAspect="1" noChangeArrowheads="1"/>
            </p:cNvSpPr>
            <p:nvPr/>
          </p:nvSpPr>
          <p:spPr bwMode="auto">
            <a:xfrm>
              <a:off x="4896" y="3427"/>
              <a:ext cx="749" cy="749"/>
            </a:xfrm>
            <a:prstGeom prst="ellipse">
              <a:avLst/>
            </a:prstGeom>
            <a:solidFill>
              <a:srgbClr val="FFFF00"/>
            </a:solidFill>
            <a:ln w="9525">
              <a:solidFill>
                <a:schemeClr val="bg2"/>
              </a:solidFill>
              <a:round/>
              <a:headEnd/>
              <a:tailEnd/>
            </a:ln>
          </p:spPr>
          <p:txBody>
            <a:bodyPr wrap="none" anchor="ctr"/>
            <a:lstStyle/>
            <a:p>
              <a:pPr algn="ctr"/>
              <a:r>
                <a:rPr lang="id-ID" b="1" dirty="0">
                  <a:solidFill>
                    <a:srgbClr val="000066"/>
                  </a:solidFill>
                  <a:latin typeface="Arial Narrow" pitchFamily="34" charset="0"/>
                  <a:cs typeface="Angsana New" pitchFamily="18" charset="-34"/>
                </a:rPr>
                <a:t>3%</a:t>
              </a:r>
            </a:p>
            <a:p>
              <a:pPr algn="ctr"/>
              <a:r>
                <a:rPr lang="id-ID" b="1" dirty="0">
                  <a:solidFill>
                    <a:srgbClr val="000066"/>
                  </a:solidFill>
                  <a:latin typeface="Arial Narrow" pitchFamily="34" charset="0"/>
                  <a:cs typeface="Angsana New" pitchFamily="18" charset="-34"/>
                </a:rPr>
                <a:t>Bayi dan </a:t>
              </a:r>
            </a:p>
            <a:p>
              <a:pPr algn="ctr"/>
              <a:r>
                <a:rPr lang="id-ID" b="1" dirty="0">
                  <a:solidFill>
                    <a:srgbClr val="000066"/>
                  </a:solidFill>
                  <a:latin typeface="Arial Narrow" pitchFamily="34" charset="0"/>
                  <a:cs typeface="Angsana New" pitchFamily="18" charset="-34"/>
                </a:rPr>
                <a:t>anak</a:t>
              </a:r>
              <a:endParaRPr lang="en-US" sz="1600" b="1" dirty="0">
                <a:solidFill>
                  <a:srgbClr val="000066"/>
                </a:solidFill>
                <a:latin typeface="Arial Narrow" pitchFamily="34" charset="0"/>
                <a:cs typeface="Angsana New" pitchFamily="18" charset="-34"/>
              </a:endParaRPr>
            </a:p>
          </p:txBody>
        </p:sp>
        <p:cxnSp>
          <p:nvCxnSpPr>
            <p:cNvPr id="21520" name="AutoShape 13"/>
            <p:cNvCxnSpPr>
              <a:cxnSpLocks noChangeShapeType="1"/>
              <a:stCxn id="21514" idx="5"/>
              <a:endCxn id="21519" idx="1"/>
            </p:cNvCxnSpPr>
            <p:nvPr/>
          </p:nvCxnSpPr>
          <p:spPr bwMode="auto">
            <a:xfrm>
              <a:off x="4305" y="3159"/>
              <a:ext cx="701" cy="378"/>
            </a:xfrm>
            <a:prstGeom prst="straightConnector1">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cxnSp>
        <p:cxnSp>
          <p:nvCxnSpPr>
            <p:cNvPr id="21521" name="AutoShape 14"/>
            <p:cNvCxnSpPr>
              <a:cxnSpLocks noChangeShapeType="1"/>
              <a:endCxn id="21514" idx="2"/>
            </p:cNvCxnSpPr>
            <p:nvPr/>
          </p:nvCxnSpPr>
          <p:spPr bwMode="auto">
            <a:xfrm>
              <a:off x="2186" y="2246"/>
              <a:ext cx="890" cy="404"/>
            </a:xfrm>
            <a:prstGeom prst="straightConnector1">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cxnSp>
        <p:cxnSp>
          <p:nvCxnSpPr>
            <p:cNvPr id="21522" name="AutoShape 15"/>
            <p:cNvCxnSpPr>
              <a:cxnSpLocks noChangeShapeType="1"/>
              <a:stCxn id="21517" idx="3"/>
            </p:cNvCxnSpPr>
            <p:nvPr/>
          </p:nvCxnSpPr>
          <p:spPr bwMode="auto">
            <a:xfrm flipH="1">
              <a:off x="2186" y="1754"/>
              <a:ext cx="787" cy="492"/>
            </a:xfrm>
            <a:prstGeom prst="straightConnector1">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cxnSp>
        <p:cxnSp>
          <p:nvCxnSpPr>
            <p:cNvPr id="21523" name="AutoShape 16"/>
            <p:cNvCxnSpPr>
              <a:cxnSpLocks noChangeShapeType="1"/>
              <a:endCxn id="21514" idx="2"/>
            </p:cNvCxnSpPr>
            <p:nvPr/>
          </p:nvCxnSpPr>
          <p:spPr bwMode="auto">
            <a:xfrm flipV="1">
              <a:off x="2228" y="2650"/>
              <a:ext cx="848" cy="50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1524" name="AutoShape 17"/>
            <p:cNvCxnSpPr>
              <a:cxnSpLocks noChangeShapeType="1"/>
              <a:stCxn id="21515" idx="6"/>
              <a:endCxn id="21514" idx="2"/>
            </p:cNvCxnSpPr>
            <p:nvPr/>
          </p:nvCxnSpPr>
          <p:spPr bwMode="auto">
            <a:xfrm>
              <a:off x="2578" y="1663"/>
              <a:ext cx="498" cy="98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sp>
        <p:nvSpPr>
          <p:cNvPr id="21508" name="Rectangle 18"/>
          <p:cNvSpPr>
            <a:spLocks noChangeArrowheads="1"/>
          </p:cNvSpPr>
          <p:nvPr/>
        </p:nvSpPr>
        <p:spPr bwMode="auto">
          <a:xfrm>
            <a:off x="1543051" y="1293813"/>
            <a:ext cx="2823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err="1">
                <a:solidFill>
                  <a:srgbClr val="000000"/>
                </a:solidFill>
                <a:cs typeface="Angsana New" pitchFamily="18" charset="-34"/>
              </a:rPr>
              <a:t>Popula</a:t>
            </a:r>
            <a:r>
              <a:rPr lang="id-ID" sz="2000" b="1" dirty="0">
                <a:solidFill>
                  <a:srgbClr val="000000"/>
                </a:solidFill>
                <a:cs typeface="Angsana New" pitchFamily="18" charset="-34"/>
              </a:rPr>
              <a:t>si </a:t>
            </a:r>
            <a:r>
              <a:rPr lang="en-US" sz="2000" b="1" dirty="0" err="1">
                <a:solidFill>
                  <a:srgbClr val="000000"/>
                </a:solidFill>
                <a:cs typeface="Angsana New" pitchFamily="18" charset="-34"/>
              </a:rPr>
              <a:t>Kab</a:t>
            </a:r>
            <a:r>
              <a:rPr lang="en-US" sz="2000" b="1" dirty="0">
                <a:solidFill>
                  <a:srgbClr val="000000"/>
                </a:solidFill>
                <a:cs typeface="Angsana New" pitchFamily="18" charset="-34"/>
              </a:rPr>
              <a:t> Tangerang</a:t>
            </a:r>
            <a:r>
              <a:rPr lang="id-ID" sz="2000" b="1" dirty="0">
                <a:solidFill>
                  <a:srgbClr val="000000"/>
                </a:solidFill>
                <a:cs typeface="Angsana New" pitchFamily="18" charset="-34"/>
              </a:rPr>
              <a:t>: </a:t>
            </a:r>
            <a:endParaRPr lang="en-US" sz="2000" b="1" dirty="0">
              <a:solidFill>
                <a:srgbClr val="000000"/>
              </a:solidFill>
              <a:cs typeface="Angsana New" pitchFamily="18" charset="-34"/>
            </a:endParaRPr>
          </a:p>
        </p:txBody>
      </p:sp>
      <p:sp>
        <p:nvSpPr>
          <p:cNvPr id="48133" name="Slide Number Placeholder 2"/>
          <p:cNvSpPr>
            <a:spLocks noGrp="1"/>
          </p:cNvSpPr>
          <p:nvPr>
            <p:ph type="sldNum" sz="quarter" idx="12"/>
          </p:nvPr>
        </p:nvSpPr>
        <p:spPr bwMode="auto">
          <a:ln>
            <a:miter lim="800000"/>
            <a:headEnd/>
            <a:tailEnd/>
          </a:ln>
        </p:spPr>
        <p:txBody>
          <a:bodyPr/>
          <a:lstStyle/>
          <a:p>
            <a:pPr>
              <a:defRPr/>
            </a:pPr>
            <a:fld id="{8575E5E7-3592-48B3-9106-D24B85FA3D26}" type="slidenum">
              <a:rPr lang="id-ID"/>
              <a:pPr>
                <a:defRPr/>
              </a:pPr>
              <a:t>11</a:t>
            </a:fld>
            <a:endParaRPr lang="id-ID"/>
          </a:p>
        </p:txBody>
      </p:sp>
      <p:sp>
        <p:nvSpPr>
          <p:cNvPr id="2" name="Oval 1"/>
          <p:cNvSpPr/>
          <p:nvPr/>
        </p:nvSpPr>
        <p:spPr>
          <a:xfrm>
            <a:off x="4264990" y="3475038"/>
            <a:ext cx="1069010" cy="914400"/>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2000" b="1" dirty="0">
                <a:solidFill>
                  <a:schemeClr val="accent1">
                    <a:lumMod val="50000"/>
                  </a:schemeClr>
                </a:solidFill>
                <a:latin typeface="Arial Narrow" pitchFamily="34" charset="0"/>
                <a:cs typeface="Aharoni" pitchFamily="2" charset="-79"/>
              </a:rPr>
              <a:t>243 Waria</a:t>
            </a:r>
          </a:p>
        </p:txBody>
      </p:sp>
      <p:cxnSp>
        <p:nvCxnSpPr>
          <p:cNvPr id="14" name="Straight Arrow Connector 13"/>
          <p:cNvCxnSpPr/>
          <p:nvPr/>
        </p:nvCxnSpPr>
        <p:spPr>
          <a:xfrm>
            <a:off x="5265224" y="3894137"/>
            <a:ext cx="1066800" cy="0"/>
          </a:xfrm>
          <a:prstGeom prst="straightConnector1">
            <a:avLst/>
          </a:prstGeom>
          <a:ln>
            <a:solidFill>
              <a:schemeClr val="bg1"/>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872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608263"/>
            <a:ext cx="10515600" cy="1325563"/>
          </a:xfrm>
        </p:spPr>
        <p:txBody>
          <a:bodyPr/>
          <a:lstStyle/>
          <a:p>
            <a:pPr algn="ctr"/>
            <a:r>
              <a:rPr lang="id-ID" b="1" dirty="0" smtClean="0">
                <a:latin typeface="Arial Black" panose="020B0A04020102020204" pitchFamily="34" charset="0"/>
              </a:rPr>
              <a:t>DATA KASUS HIV - AIDS</a:t>
            </a:r>
            <a:endParaRPr lang="id-ID"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92556" y="757238"/>
          <a:ext cx="11637923" cy="53578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576698961"/>
              </p:ext>
            </p:extLst>
          </p:nvPr>
        </p:nvGraphicFramePr>
        <p:xfrm>
          <a:off x="599584" y="1167142"/>
          <a:ext cx="3925115" cy="5403015"/>
        </p:xfrm>
        <a:graphic>
          <a:graphicData uri="http://schemas.openxmlformats.org/presentationml/2006/ole">
            <mc:AlternateContent xmlns:mc="http://schemas.openxmlformats.org/markup-compatibility/2006">
              <mc:Choice xmlns:v="urn:schemas-microsoft-com:vml" Requires="v">
                <p:oleObj spid="_x0000_s3104" name="Worksheet" r:id="rId4" imgW="2962331" imgH="5343605" progId="Excel.Sheet.12">
                  <p:embed/>
                </p:oleObj>
              </mc:Choice>
              <mc:Fallback>
                <p:oleObj name="Worksheet" r:id="rId4" imgW="2962331" imgH="5343605" progId="Excel.Sheet.12">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84" y="1167142"/>
                        <a:ext cx="3925115" cy="54030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20261" y="0"/>
            <a:ext cx="10957035" cy="1477328"/>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id-ID" sz="3000" dirty="0"/>
              <a:t>KASUS HIV-AIDS KAB. TANGERANG </a:t>
            </a:r>
          </a:p>
          <a:p>
            <a:pPr algn="ctr">
              <a:defRPr sz="1800" b="1" i="0" u="none" strike="noStrike" kern="1200" baseline="0">
                <a:solidFill>
                  <a:sysClr val="windowText" lastClr="000000"/>
                </a:solidFill>
                <a:latin typeface="+mn-lt"/>
                <a:ea typeface="+mn-ea"/>
                <a:cs typeface="+mn-cs"/>
              </a:defRPr>
            </a:pPr>
            <a:r>
              <a:rPr lang="id-ID" sz="3000" dirty="0"/>
              <a:t>+ LUAR DAERAH TH 2014</a:t>
            </a:r>
          </a:p>
          <a:p>
            <a:endParaRPr lang="en-US" sz="3000" dirty="0"/>
          </a:p>
        </p:txBody>
      </p:sp>
      <p:graphicFrame>
        <p:nvGraphicFramePr>
          <p:cNvPr id="10" name="Chart 9"/>
          <p:cNvGraphicFramePr>
            <a:graphicFrameLocks/>
          </p:cNvGraphicFramePr>
          <p:nvPr>
            <p:extLst>
              <p:ext uri="{D42A27DB-BD31-4B8C-83A1-F6EECF244321}">
                <p14:modId xmlns:p14="http://schemas.microsoft.com/office/powerpoint/2010/main" val="312203165"/>
              </p:ext>
            </p:extLst>
          </p:nvPr>
        </p:nvGraphicFramePr>
        <p:xfrm>
          <a:off x="4604022" y="1167141"/>
          <a:ext cx="7156207" cy="54030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0179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01197934"/>
              </p:ext>
            </p:extLst>
          </p:nvPr>
        </p:nvGraphicFramePr>
        <p:xfrm>
          <a:off x="299545" y="-362607"/>
          <a:ext cx="11634951" cy="707648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790497" y="567559"/>
            <a:ext cx="8954814" cy="1938992"/>
          </a:xfrm>
          <a:prstGeom prst="rect">
            <a:avLst/>
          </a:prstGeom>
          <a:noFill/>
        </p:spPr>
        <p:txBody>
          <a:bodyPr wrap="square" rtlCol="0">
            <a:spAutoFit/>
          </a:bodyPr>
          <a:lstStyle/>
          <a:p>
            <a:pPr algn="ctr"/>
            <a:r>
              <a:rPr lang="id-ID" sz="4000" b="1" dirty="0" smtClean="0"/>
              <a:t>KASUS</a:t>
            </a:r>
            <a:r>
              <a:rPr lang="id-ID" sz="4000" b="1" baseline="0" dirty="0" smtClean="0"/>
              <a:t> HIV DAN AIDS KAB TANGERANG </a:t>
            </a:r>
            <a:endParaRPr lang="en-US" sz="4000" b="1" baseline="0" dirty="0" smtClean="0"/>
          </a:p>
          <a:p>
            <a:pPr algn="ctr"/>
            <a:r>
              <a:rPr lang="en-US" sz="4000" b="1" baseline="0" dirty="0" err="1" smtClean="0"/>
              <a:t>TAHUN</a:t>
            </a:r>
            <a:r>
              <a:rPr lang="en-US" sz="4000" b="1" baseline="0" dirty="0" smtClean="0"/>
              <a:t> </a:t>
            </a:r>
            <a:r>
              <a:rPr lang="id-ID" sz="4000" b="1" baseline="0" dirty="0" smtClean="0"/>
              <a:t>2014</a:t>
            </a:r>
            <a:endParaRPr lang="id-ID" sz="4000" b="1" dirty="0" smtClean="0"/>
          </a:p>
          <a:p>
            <a:pPr algn="ctr"/>
            <a:endParaRPr lang="en-US" sz="4000" b="1" dirty="0"/>
          </a:p>
        </p:txBody>
      </p:sp>
    </p:spTree>
    <p:extLst>
      <p:ext uri="{BB962C8B-B14F-4D97-AF65-F5344CB8AC3E}">
        <p14:creationId xmlns:p14="http://schemas.microsoft.com/office/powerpoint/2010/main" val="53666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12327" y="485776"/>
          <a:ext cx="10931986" cy="57950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59551" y="371475"/>
          <a:ext cx="11392482" cy="60721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505623070"/>
              </p:ext>
            </p:extLst>
          </p:nvPr>
        </p:nvGraphicFramePr>
        <p:xfrm>
          <a:off x="942975" y="219804"/>
          <a:ext cx="10360753" cy="64524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38593" y="257175"/>
          <a:ext cx="10714814" cy="63436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608263"/>
            <a:ext cx="10515600" cy="1325563"/>
          </a:xfrm>
        </p:spPr>
        <p:txBody>
          <a:bodyPr/>
          <a:lstStyle/>
          <a:p>
            <a:pPr algn="ctr"/>
            <a:r>
              <a:rPr lang="id-ID" b="1" dirty="0" smtClean="0">
                <a:latin typeface="Arial Black" panose="020B0A04020102020204" pitchFamily="34" charset="0"/>
              </a:rPr>
              <a:t>DATA PETA SEBARAN</a:t>
            </a:r>
            <a:br>
              <a:rPr lang="id-ID" b="1" dirty="0" smtClean="0">
                <a:latin typeface="Arial Black" panose="020B0A04020102020204" pitchFamily="34" charset="0"/>
              </a:rPr>
            </a:br>
            <a:r>
              <a:rPr lang="id-ID" b="1" dirty="0" smtClean="0">
                <a:latin typeface="Arial Black" panose="020B0A04020102020204" pitchFamily="34" charset="0"/>
              </a:rPr>
              <a:t>POPULASI RESIKO TINGGI</a:t>
            </a:r>
            <a:endParaRPr lang="id-ID"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01416" y="514349"/>
          <a:ext cx="10974278" cy="59293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71513" y="492036"/>
          <a:ext cx="10501311" cy="61822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608263"/>
            <a:ext cx="10515600" cy="1325563"/>
          </a:xfrm>
        </p:spPr>
        <p:txBody>
          <a:bodyPr/>
          <a:lstStyle/>
          <a:p>
            <a:pPr algn="ctr"/>
            <a:r>
              <a:rPr lang="id-ID" b="1" dirty="0" smtClean="0">
                <a:latin typeface="Arial Black" panose="020B0A04020102020204" pitchFamily="34" charset="0"/>
              </a:rPr>
              <a:t>DATA KASUS ODHA ANAK</a:t>
            </a:r>
            <a:endParaRPr lang="id-ID"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Data ODHA Anak Kota/Kab</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1595995"/>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755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6908"/>
          </a:xfrm>
        </p:spPr>
        <p:txBody>
          <a:bodyPr/>
          <a:lstStyle/>
          <a:p>
            <a:r>
              <a:rPr lang="id-ID" dirty="0" smtClean="0"/>
              <a:t>Data ODHA Anak Kota/Kab </a:t>
            </a:r>
            <a:endParaRPr lang="id-ID" dirty="0"/>
          </a:p>
        </p:txBody>
      </p:sp>
      <p:graphicFrame>
        <p:nvGraphicFramePr>
          <p:cNvPr id="4" name="Content Placeholder 3"/>
          <p:cNvGraphicFramePr>
            <a:graphicFrameLocks noGrp="1"/>
          </p:cNvGraphicFramePr>
          <p:nvPr>
            <p:ph idx="1"/>
          </p:nvPr>
        </p:nvGraphicFramePr>
        <p:xfrm>
          <a:off x="1981200" y="1214423"/>
          <a:ext cx="8229600" cy="4911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4756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Data ODHA Anak Berdasarkan Usia</a:t>
            </a:r>
            <a:endParaRPr lang="id-ID"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609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a:t>Sebaran Jumlah ODHA Anak Perkecamatan</a:t>
            </a:r>
            <a:br>
              <a:rPr lang="id-ID" sz="3200" dirty="0"/>
            </a:br>
            <a:r>
              <a:rPr lang="id-ID" sz="3200" dirty="0"/>
              <a:t>Kota/Kabupaten</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726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6537468"/>
              </p:ext>
            </p:extLst>
          </p:nvPr>
        </p:nvGraphicFramePr>
        <p:xfrm>
          <a:off x="714703" y="557213"/>
          <a:ext cx="10615284" cy="5837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725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608263"/>
            <a:ext cx="10515600" cy="1325563"/>
          </a:xfrm>
        </p:spPr>
        <p:txBody>
          <a:bodyPr/>
          <a:lstStyle/>
          <a:p>
            <a:pPr algn="ctr"/>
            <a:r>
              <a:rPr lang="id-ID" b="1" dirty="0" smtClean="0">
                <a:latin typeface="Arial Black" panose="020B0A04020102020204" pitchFamily="34" charset="0"/>
              </a:rPr>
              <a:t>DATA PENDAMPINGAN ODHA</a:t>
            </a:r>
            <a:endParaRPr lang="id-ID"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21437314"/>
              </p:ext>
            </p:extLst>
          </p:nvPr>
        </p:nvGraphicFramePr>
        <p:xfrm>
          <a:off x="696309" y="189185"/>
          <a:ext cx="10825655" cy="6495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9311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erlin Sans FB" panose="020E0602020502020306" pitchFamily="34" charset="0"/>
              </a:rPr>
              <a:t>Lelaki</a:t>
            </a:r>
            <a:r>
              <a:rPr lang="en-US" dirty="0" smtClean="0">
                <a:latin typeface="Berlin Sans FB" panose="020E0602020502020306" pitchFamily="34" charset="0"/>
              </a:rPr>
              <a:t> </a:t>
            </a:r>
            <a:r>
              <a:rPr lang="en-US" dirty="0" err="1" smtClean="0">
                <a:latin typeface="Berlin Sans FB" panose="020E0602020502020306" pitchFamily="34" charset="0"/>
              </a:rPr>
              <a:t>beresiko</a:t>
            </a:r>
            <a:r>
              <a:rPr lang="en-US" dirty="0" smtClean="0">
                <a:latin typeface="Berlin Sans FB" panose="020E0602020502020306" pitchFamily="34" charset="0"/>
              </a:rPr>
              <a:t> </a:t>
            </a:r>
            <a:r>
              <a:rPr lang="en-US" dirty="0" err="1" smtClean="0">
                <a:latin typeface="Berlin Sans FB" panose="020E0602020502020306" pitchFamily="34" charset="0"/>
              </a:rPr>
              <a:t>tinggi</a:t>
            </a:r>
            <a:r>
              <a:rPr lang="en-US" dirty="0" smtClean="0">
                <a:latin typeface="Berlin Sans FB" panose="020E0602020502020306" pitchFamily="34" charset="0"/>
              </a:rPr>
              <a:t> (LBT)</a:t>
            </a:r>
            <a:endParaRPr lang="en-US"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101" y="1600201"/>
            <a:ext cx="6399798" cy="4525963"/>
          </a:xfrm>
        </p:spPr>
      </p:pic>
    </p:spTree>
    <p:extLst>
      <p:ext uri="{BB962C8B-B14F-4D97-AF65-F5344CB8AC3E}">
        <p14:creationId xmlns:p14="http://schemas.microsoft.com/office/powerpoint/2010/main" val="1576906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64086342"/>
              </p:ext>
            </p:extLst>
          </p:nvPr>
        </p:nvGraphicFramePr>
        <p:xfrm>
          <a:off x="425669" y="20495"/>
          <a:ext cx="11351172" cy="6810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1395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61480307"/>
              </p:ext>
            </p:extLst>
          </p:nvPr>
        </p:nvGraphicFramePr>
        <p:xfrm>
          <a:off x="551793" y="67792"/>
          <a:ext cx="11146221" cy="66877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19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32273708"/>
              </p:ext>
            </p:extLst>
          </p:nvPr>
        </p:nvGraphicFramePr>
        <p:xfrm>
          <a:off x="709447" y="162385"/>
          <a:ext cx="10925505" cy="6498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7630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t>Berdasarkan</a:t>
            </a:r>
            <a:r>
              <a:rPr lang="en-US" dirty="0" smtClean="0"/>
              <a:t> Status </a:t>
            </a:r>
            <a:r>
              <a:rPr lang="en-US" dirty="0" err="1" smtClean="0"/>
              <a:t>Klien</a:t>
            </a:r>
            <a:r>
              <a:rPr lang="en-US" dirty="0" smtClean="0"/>
              <a:t> (</a:t>
            </a:r>
            <a:r>
              <a:rPr lang="en-US" dirty="0" err="1" smtClean="0"/>
              <a:t>Baru</a:t>
            </a:r>
            <a:r>
              <a:rPr lang="en-US" dirty="0" smtClean="0"/>
              <a:t>/Lama) 2014</a:t>
            </a:r>
            <a:endParaRPr lang="en-US" dirty="0"/>
          </a:p>
        </p:txBody>
      </p:sp>
      <p:sp>
        <p:nvSpPr>
          <p:cNvPr id="5123" name="Rectangle 6"/>
          <p:cNvSpPr>
            <a:spLocks noChangeArrowheads="1"/>
          </p:cNvSpPr>
          <p:nvPr/>
        </p:nvSpPr>
        <p:spPr bwMode="auto">
          <a:xfrm>
            <a:off x="2362200" y="4876801"/>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 Data kasus baru sebenarnya 201 kumulatif sem 8  baru 97 dan sem 9  104 akan tetapi banyak yang tidak bisa di flowup kembali karena alamatnya kurang jelas dan meninggal </a:t>
            </a:r>
          </a:p>
        </p:txBody>
      </p:sp>
      <p:graphicFrame>
        <p:nvGraphicFramePr>
          <p:cNvPr id="9" name="Content Placeholder 8"/>
          <p:cNvGraphicFramePr>
            <a:graphicFrameLocks noGrp="1"/>
          </p:cNvGraphicFramePr>
          <p:nvPr>
            <p:ph idx="1"/>
          </p:nvPr>
        </p:nvGraphicFramePr>
        <p:xfrm>
          <a:off x="2362200" y="1600202"/>
          <a:ext cx="7391400" cy="2895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593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Berdasarkan Faktor jenis kelamin 2014</a:t>
            </a:r>
          </a:p>
        </p:txBody>
      </p:sp>
      <p:sp>
        <p:nvSpPr>
          <p:cNvPr id="6147" name="TextBox 4"/>
          <p:cNvSpPr txBox="1">
            <a:spLocks noChangeArrowheads="1"/>
          </p:cNvSpPr>
          <p:nvPr/>
        </p:nvSpPr>
        <p:spPr bwMode="auto">
          <a:xfrm>
            <a:off x="1981200" y="54102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-Dominan di laki laki akan tetapi ada peningkatan di jenis kelamin perempuan atau ibu rumah tangga atau pasangan risti,WPSL dan pasangan penasun.Terjadi peningkatan di pasangan risti yang sudah mulai  ada perubahan grafik untuk odha baru,dan pasangan risti tidak termasuk dalam pencegahan kelompok resiko tinggi penularan HIV</a:t>
            </a:r>
          </a:p>
          <a:p>
            <a:pPr eaLnBrk="1" hangingPunct="1"/>
            <a:r>
              <a:rPr lang="en-US">
                <a:latin typeface="Corbel" panose="020B0503020204020204" pitchFamily="34" charset="0"/>
              </a:rPr>
              <a:t> </a:t>
            </a:r>
          </a:p>
        </p:txBody>
      </p:sp>
      <p:graphicFrame>
        <p:nvGraphicFramePr>
          <p:cNvPr id="9" name="Content Placeholder 8"/>
          <p:cNvGraphicFramePr>
            <a:graphicFrameLocks noGrp="1"/>
          </p:cNvGraphicFramePr>
          <p:nvPr>
            <p:ph idx="1"/>
          </p:nvPr>
        </p:nvGraphicFramePr>
        <p:xfrm>
          <a:off x="2590800" y="1600202"/>
          <a:ext cx="7086600" cy="3505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6667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28800" y="304800"/>
            <a:ext cx="8229600" cy="1143000"/>
          </a:xfrm>
        </p:spPr>
        <p:txBody>
          <a:bodyPr>
            <a:normAutofit/>
          </a:bodyPr>
          <a:lstStyle/>
          <a:p>
            <a:pPr eaLnBrk="1" hangingPunct="1"/>
            <a:r>
              <a:rPr lang="en-US" smtClean="0"/>
              <a:t>Berdasarkan kelompok umur 2014</a:t>
            </a:r>
          </a:p>
        </p:txBody>
      </p:sp>
      <p:sp>
        <p:nvSpPr>
          <p:cNvPr id="7171" name="TextBox 5"/>
          <p:cNvSpPr txBox="1">
            <a:spLocks noChangeArrowheads="1"/>
          </p:cNvSpPr>
          <p:nvPr/>
        </p:nvSpPr>
        <p:spPr bwMode="auto">
          <a:xfrm>
            <a:off x="2286000" y="5562601"/>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- 80 % usia produktif yang sebagian besar mereka sudah bekerja dan berdaya dan yang sangat di kuartirkan 13% usia remaja setiap tahun angkannya bertambah.</a:t>
            </a:r>
          </a:p>
        </p:txBody>
      </p:sp>
      <p:graphicFrame>
        <p:nvGraphicFramePr>
          <p:cNvPr id="6" name="Content Placeholder 5"/>
          <p:cNvGraphicFramePr>
            <a:graphicFrameLocks noGrp="1"/>
          </p:cNvGraphicFramePr>
          <p:nvPr>
            <p:ph idx="1"/>
          </p:nvPr>
        </p:nvGraphicFramePr>
        <p:xfrm>
          <a:off x="1843089" y="1110142"/>
          <a:ext cx="8038028" cy="4376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4615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Menurut faktor resiko 2014</a:t>
            </a:r>
          </a:p>
        </p:txBody>
      </p:sp>
      <p:sp>
        <p:nvSpPr>
          <p:cNvPr id="8195" name="TextBox 4"/>
          <p:cNvSpPr txBox="1">
            <a:spLocks noChangeArrowheads="1"/>
          </p:cNvSpPr>
          <p:nvPr/>
        </p:nvSpPr>
        <p:spPr bwMode="auto">
          <a:xfrm>
            <a:off x="2057400" y="5638801"/>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Untuk penasun tinggi karena di dukung kembali dari semester semester sebelumnya dan faktor resiko sudah mulai ada peningkatan di faktor resiko melalui hubungan seksual atau heteroseksual</a:t>
            </a:r>
          </a:p>
          <a:p>
            <a:pPr eaLnBrk="1" hangingPunct="1"/>
            <a:endParaRPr lang="en-US">
              <a:latin typeface="Corbel" panose="020B0503020204020204" pitchFamily="34" charset="0"/>
            </a:endParaRPr>
          </a:p>
          <a:p>
            <a:pPr eaLnBrk="1" hangingPunct="1">
              <a:buFontTx/>
              <a:buChar char="-"/>
            </a:pPr>
            <a:endParaRPr lang="en-US">
              <a:latin typeface="Corbel" panose="020B0503020204020204" pitchFamily="34" charset="0"/>
            </a:endParaRPr>
          </a:p>
        </p:txBody>
      </p:sp>
      <p:graphicFrame>
        <p:nvGraphicFramePr>
          <p:cNvPr id="7" name="Content Placeholder 6"/>
          <p:cNvGraphicFramePr>
            <a:graphicFrameLocks noGrp="1"/>
          </p:cNvGraphicFramePr>
          <p:nvPr>
            <p:ph idx="1"/>
          </p:nvPr>
        </p:nvGraphicFramePr>
        <p:xfrm>
          <a:off x="857246" y="914400"/>
          <a:ext cx="10044117" cy="4821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5533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Berdasarkan jenis kegiatan 2014</a:t>
            </a:r>
          </a:p>
        </p:txBody>
      </p:sp>
      <p:sp>
        <p:nvSpPr>
          <p:cNvPr id="9219" name="TextBox 6"/>
          <p:cNvSpPr txBox="1">
            <a:spLocks noChangeArrowheads="1"/>
          </p:cNvSpPr>
          <p:nvPr/>
        </p:nvSpPr>
        <p:spPr bwMode="auto">
          <a:xfrm>
            <a:off x="2057400" y="5486401"/>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Kunjungan fasyankes tertinggi karena dalam melakukan proses pendampingan setiap petugas diwajibkan untuk berada di set up layanan kesehatan untuk membantu ODHA dalam mendapatkan pelayanan sesuai dengan yang dibutuhkan</a:t>
            </a:r>
          </a:p>
        </p:txBody>
      </p:sp>
      <p:graphicFrame>
        <p:nvGraphicFramePr>
          <p:cNvPr id="7" name="Content Placeholder 6"/>
          <p:cNvGraphicFramePr>
            <a:graphicFrameLocks noGrp="1"/>
          </p:cNvGraphicFramePr>
          <p:nvPr>
            <p:ph idx="1"/>
          </p:nvPr>
        </p:nvGraphicFramePr>
        <p:xfrm>
          <a:off x="1457325" y="1301078"/>
          <a:ext cx="9236350" cy="4085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2606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p:cNvSpPr txBox="1">
            <a:spLocks noChangeArrowheads="1"/>
          </p:cNvSpPr>
          <p:nvPr/>
        </p:nvSpPr>
        <p:spPr bwMode="auto">
          <a:xfrm>
            <a:off x="2133600" y="5562601"/>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Dukungan kepatuhan berobat selalu diberikan dalam proses pendampingan agar tidak terjadi lagi kasus ODHA yang putus ART/OAT selain menambah semangat dalam jadwal kontrol dan ambil ART ke layanan</a:t>
            </a:r>
          </a:p>
        </p:txBody>
      </p:sp>
      <p:graphicFrame>
        <p:nvGraphicFramePr>
          <p:cNvPr id="6" name="Content Placeholder 5"/>
          <p:cNvGraphicFramePr>
            <a:graphicFrameLocks noGrp="1"/>
          </p:cNvGraphicFramePr>
          <p:nvPr>
            <p:ph idx="1"/>
          </p:nvPr>
        </p:nvGraphicFramePr>
        <p:xfrm>
          <a:off x="713361" y="298718"/>
          <a:ext cx="11270810" cy="5244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8359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214437" y="988003"/>
          <a:ext cx="9865041" cy="4484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38200" y="365125"/>
            <a:ext cx="7462838" cy="663575"/>
          </a:xfrm>
        </p:spPr>
        <p:txBody>
          <a:bodyPr>
            <a:normAutofit/>
          </a:bodyPr>
          <a:lstStyle/>
          <a:p>
            <a:pPr eaLnBrk="1" hangingPunct="1">
              <a:defRPr/>
            </a:pPr>
            <a:r>
              <a:rPr lang="en-US" sz="3200" dirty="0" err="1" smtClean="0"/>
              <a:t>Berdasarkan</a:t>
            </a:r>
            <a:r>
              <a:rPr lang="en-US" sz="3200" dirty="0" smtClean="0"/>
              <a:t> Status </a:t>
            </a:r>
            <a:r>
              <a:rPr lang="en-US" sz="3200" dirty="0" err="1" smtClean="0"/>
              <a:t>Klien</a:t>
            </a:r>
            <a:r>
              <a:rPr lang="en-US" sz="3200" dirty="0" smtClean="0"/>
              <a:t> (</a:t>
            </a:r>
            <a:r>
              <a:rPr lang="en-US" sz="3200" dirty="0" err="1" smtClean="0"/>
              <a:t>Baru</a:t>
            </a:r>
            <a:r>
              <a:rPr lang="en-US" sz="3200" dirty="0" smtClean="0"/>
              <a:t>/Lama)</a:t>
            </a:r>
            <a:endParaRPr lang="en-US" sz="3200" dirty="0"/>
          </a:p>
        </p:txBody>
      </p:sp>
      <p:sp>
        <p:nvSpPr>
          <p:cNvPr id="12291" name="Rectangle 6"/>
          <p:cNvSpPr>
            <a:spLocks noChangeArrowheads="1"/>
          </p:cNvSpPr>
          <p:nvPr/>
        </p:nvSpPr>
        <p:spPr bwMode="auto">
          <a:xfrm>
            <a:off x="1276350" y="5919788"/>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latin typeface="Corbel" panose="020B0503020204020204" pitchFamily="34" charset="0"/>
              </a:rPr>
              <a:t>- Data </a:t>
            </a:r>
            <a:r>
              <a:rPr lang="en-US" dirty="0" err="1">
                <a:latin typeface="Corbel" panose="020B0503020204020204" pitchFamily="34" charset="0"/>
              </a:rPr>
              <a:t>kasus</a:t>
            </a:r>
            <a:r>
              <a:rPr lang="en-US" dirty="0">
                <a:latin typeface="Corbel" panose="020B0503020204020204" pitchFamily="34" charset="0"/>
              </a:rPr>
              <a:t> </a:t>
            </a:r>
            <a:r>
              <a:rPr lang="en-US" dirty="0" err="1">
                <a:latin typeface="Corbel" panose="020B0503020204020204" pitchFamily="34" charset="0"/>
              </a:rPr>
              <a:t>di</a:t>
            </a:r>
            <a:r>
              <a:rPr lang="en-US" dirty="0">
                <a:latin typeface="Corbel" panose="020B0503020204020204" pitchFamily="34" charset="0"/>
              </a:rPr>
              <a:t> </a:t>
            </a:r>
            <a:r>
              <a:rPr lang="en-US" dirty="0" err="1">
                <a:latin typeface="Corbel" panose="020B0503020204020204" pitchFamily="34" charset="0"/>
              </a:rPr>
              <a:t>kuartal</a:t>
            </a:r>
            <a:r>
              <a:rPr lang="en-US" dirty="0">
                <a:latin typeface="Corbel" panose="020B0503020204020204" pitchFamily="34" charset="0"/>
              </a:rPr>
              <a:t> </a:t>
            </a:r>
            <a:r>
              <a:rPr lang="en-US" dirty="0" err="1">
                <a:latin typeface="Corbel" panose="020B0503020204020204" pitchFamily="34" charset="0"/>
              </a:rPr>
              <a:t>ini</a:t>
            </a:r>
            <a:r>
              <a:rPr lang="en-US" dirty="0">
                <a:latin typeface="Corbel" panose="020B0503020204020204" pitchFamily="34" charset="0"/>
              </a:rPr>
              <a:t> </a:t>
            </a:r>
            <a:r>
              <a:rPr lang="en-US" dirty="0" err="1">
                <a:latin typeface="Corbel" panose="020B0503020204020204" pitchFamily="34" charset="0"/>
              </a:rPr>
              <a:t>sudah</a:t>
            </a:r>
            <a:r>
              <a:rPr lang="en-US" dirty="0">
                <a:latin typeface="Corbel" panose="020B0503020204020204" pitchFamily="34" charset="0"/>
              </a:rPr>
              <a:t> 7 % </a:t>
            </a:r>
            <a:r>
              <a:rPr lang="en-US" dirty="0" err="1">
                <a:latin typeface="Corbel" panose="020B0503020204020204" pitchFamily="34" charset="0"/>
              </a:rPr>
              <a:t>dari</a:t>
            </a:r>
            <a:r>
              <a:rPr lang="en-US" dirty="0">
                <a:latin typeface="Corbel" panose="020B0503020204020204" pitchFamily="34" charset="0"/>
              </a:rPr>
              <a:t> target yang </a:t>
            </a:r>
            <a:r>
              <a:rPr lang="en-US" dirty="0" err="1">
                <a:latin typeface="Corbel" panose="020B0503020204020204" pitchFamily="34" charset="0"/>
              </a:rPr>
              <a:t>di</a:t>
            </a:r>
            <a:r>
              <a:rPr lang="en-US" dirty="0">
                <a:latin typeface="Corbel" panose="020B0503020204020204" pitchFamily="34" charset="0"/>
              </a:rPr>
              <a:t> </a:t>
            </a:r>
            <a:r>
              <a:rPr lang="en-US" dirty="0" err="1">
                <a:latin typeface="Corbel" panose="020B0503020204020204" pitchFamily="34" charset="0"/>
              </a:rPr>
              <a:t>tetapkan</a:t>
            </a:r>
            <a:r>
              <a:rPr lang="en-US" dirty="0">
                <a:latin typeface="Corbel" panose="020B0503020204020204" pitchFamily="34" charset="0"/>
              </a:rPr>
              <a:t>  </a:t>
            </a:r>
            <a:r>
              <a:rPr lang="en-US" dirty="0" err="1">
                <a:latin typeface="Corbel" panose="020B0503020204020204" pitchFamily="34" charset="0"/>
              </a:rPr>
              <a:t>berarti</a:t>
            </a:r>
            <a:r>
              <a:rPr lang="en-US" dirty="0">
                <a:latin typeface="Corbel" panose="020B0503020204020204" pitchFamily="34" charset="0"/>
              </a:rPr>
              <a:t> </a:t>
            </a:r>
            <a:r>
              <a:rPr lang="en-US" dirty="0" err="1">
                <a:latin typeface="Corbel" panose="020B0503020204020204" pitchFamily="34" charset="0"/>
              </a:rPr>
              <a:t>layanan</a:t>
            </a:r>
            <a:r>
              <a:rPr lang="en-US" dirty="0">
                <a:latin typeface="Corbel" panose="020B0503020204020204" pitchFamily="34" charset="0"/>
              </a:rPr>
              <a:t> LKB </a:t>
            </a:r>
            <a:r>
              <a:rPr lang="en-US" dirty="0" err="1">
                <a:latin typeface="Corbel" panose="020B0503020204020204" pitchFamily="34" charset="0"/>
              </a:rPr>
              <a:t>sudah</a:t>
            </a:r>
            <a:r>
              <a:rPr lang="en-US" dirty="0">
                <a:latin typeface="Corbel" panose="020B0503020204020204" pitchFamily="34" charset="0"/>
              </a:rPr>
              <a:t> </a:t>
            </a:r>
            <a:r>
              <a:rPr lang="en-US" dirty="0" err="1">
                <a:latin typeface="Corbel" panose="020B0503020204020204" pitchFamily="34" charset="0"/>
              </a:rPr>
              <a:t>mulai</a:t>
            </a:r>
            <a:r>
              <a:rPr lang="en-US" dirty="0">
                <a:latin typeface="Corbel" panose="020B0503020204020204" pitchFamily="34" charset="0"/>
              </a:rPr>
              <a:t> </a:t>
            </a:r>
            <a:r>
              <a:rPr lang="en-US" dirty="0" err="1">
                <a:latin typeface="Corbel" panose="020B0503020204020204" pitchFamily="34" charset="0"/>
              </a:rPr>
              <a:t>berjalan</a:t>
            </a:r>
            <a:r>
              <a:rPr lang="en-US" dirty="0">
                <a:latin typeface="Corbel" panose="020B0503020204020204" pitchFamily="34" charset="0"/>
              </a:rPr>
              <a:t>.</a:t>
            </a:r>
          </a:p>
        </p:txBody>
      </p:sp>
    </p:spTree>
    <p:extLst>
      <p:ext uri="{BB962C8B-B14F-4D97-AF65-F5344CB8AC3E}">
        <p14:creationId xmlns:p14="http://schemas.microsoft.com/office/powerpoint/2010/main" val="4284110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erlin Sans FB" panose="020E0602020502020306" pitchFamily="34" charset="0"/>
              </a:rPr>
              <a:t>Lelaki</a:t>
            </a:r>
            <a:r>
              <a:rPr lang="en-US" dirty="0" smtClean="0">
                <a:latin typeface="Berlin Sans FB" panose="020E0602020502020306" pitchFamily="34" charset="0"/>
              </a:rPr>
              <a:t> </a:t>
            </a:r>
            <a:r>
              <a:rPr lang="en-US" dirty="0" err="1" smtClean="0">
                <a:latin typeface="Berlin Sans FB" panose="020E0602020502020306" pitchFamily="34" charset="0"/>
              </a:rPr>
              <a:t>seks</a:t>
            </a:r>
            <a:r>
              <a:rPr lang="en-US" dirty="0" smtClean="0">
                <a:latin typeface="Berlin Sans FB" panose="020E0602020502020306" pitchFamily="34" charset="0"/>
              </a:rPr>
              <a:t> </a:t>
            </a:r>
            <a:r>
              <a:rPr lang="en-US" dirty="0" err="1" smtClean="0">
                <a:latin typeface="Berlin Sans FB" panose="020E0602020502020306" pitchFamily="34" charset="0"/>
              </a:rPr>
              <a:t>lelaki</a:t>
            </a:r>
            <a:r>
              <a:rPr lang="en-US" dirty="0" smtClean="0">
                <a:latin typeface="Berlin Sans FB" panose="020E0602020502020306" pitchFamily="34" charset="0"/>
              </a:rPr>
              <a:t> (LSL)</a:t>
            </a:r>
            <a:endParaRPr lang="en-US"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101" y="1600201"/>
            <a:ext cx="6399798" cy="4525963"/>
          </a:xfrm>
        </p:spPr>
      </p:pic>
    </p:spTree>
    <p:extLst>
      <p:ext uri="{BB962C8B-B14F-4D97-AF65-F5344CB8AC3E}">
        <p14:creationId xmlns:p14="http://schemas.microsoft.com/office/powerpoint/2010/main" val="996253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14425" y="1042988"/>
          <a:ext cx="9764081" cy="4529727"/>
        </p:xfrm>
        <a:graphic>
          <a:graphicData uri="http://schemas.openxmlformats.org/drawingml/2006/chart">
            <c:chart xmlns:c="http://schemas.openxmlformats.org/drawingml/2006/chart" xmlns:r="http://schemas.openxmlformats.org/officeDocument/2006/relationships" r:id="rId2"/>
          </a:graphicData>
        </a:graphic>
      </p:graphicFrame>
      <p:sp>
        <p:nvSpPr>
          <p:cNvPr id="13314" name="Title 1"/>
          <p:cNvSpPr>
            <a:spLocks noGrp="1"/>
          </p:cNvSpPr>
          <p:nvPr>
            <p:ph type="title"/>
          </p:nvPr>
        </p:nvSpPr>
        <p:spPr>
          <a:xfrm>
            <a:off x="838200" y="365125"/>
            <a:ext cx="6376988" cy="620713"/>
          </a:xfrm>
        </p:spPr>
        <p:txBody>
          <a:bodyPr>
            <a:normAutofit/>
          </a:bodyPr>
          <a:lstStyle/>
          <a:p>
            <a:pPr eaLnBrk="1" hangingPunct="1"/>
            <a:r>
              <a:rPr lang="en-US" sz="3200" dirty="0" err="1" smtClean="0"/>
              <a:t>Berdasarkan</a:t>
            </a:r>
            <a:r>
              <a:rPr lang="en-US" sz="3200" dirty="0" smtClean="0"/>
              <a:t> </a:t>
            </a:r>
            <a:r>
              <a:rPr lang="en-US" sz="3200" dirty="0" err="1" smtClean="0"/>
              <a:t>Faktor</a:t>
            </a:r>
            <a:r>
              <a:rPr lang="en-US" sz="3200" dirty="0" smtClean="0"/>
              <a:t> </a:t>
            </a:r>
            <a:r>
              <a:rPr lang="en-US" sz="3200" dirty="0" err="1" smtClean="0"/>
              <a:t>jenis</a:t>
            </a:r>
            <a:r>
              <a:rPr lang="en-US" sz="3200" dirty="0" smtClean="0"/>
              <a:t> </a:t>
            </a:r>
            <a:r>
              <a:rPr lang="en-US" sz="3200" dirty="0" err="1" smtClean="0"/>
              <a:t>kelamin</a:t>
            </a:r>
            <a:endParaRPr lang="en-US" sz="3200" dirty="0" smtClean="0"/>
          </a:p>
        </p:txBody>
      </p:sp>
      <p:sp>
        <p:nvSpPr>
          <p:cNvPr id="13315" name="TextBox 4"/>
          <p:cNvSpPr txBox="1">
            <a:spLocks noChangeArrowheads="1"/>
          </p:cNvSpPr>
          <p:nvPr/>
        </p:nvSpPr>
        <p:spPr bwMode="auto">
          <a:xfrm>
            <a:off x="1981200" y="5410201"/>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 ada peningkatan di jenis kelamin perempuan atau ibu rumah tangga atau pasangan risti,WPSL dan pasangan penasun.Terjadi peningkatan di pasangan risti yang sudah mulai  ada perubahan grafik untuk odha baru,dan pasangan risti tidak termasuk dalam pencegahan kelompok resiko tinggi penularan HIV</a:t>
            </a:r>
          </a:p>
          <a:p>
            <a:pPr eaLnBrk="1" hangingPunct="1"/>
            <a:r>
              <a:rPr lang="en-US">
                <a:latin typeface="Corbel" panose="020B0503020204020204" pitchFamily="34" charset="0"/>
              </a:rPr>
              <a:t> </a:t>
            </a:r>
          </a:p>
        </p:txBody>
      </p:sp>
    </p:spTree>
    <p:extLst>
      <p:ext uri="{BB962C8B-B14F-4D97-AF65-F5344CB8AC3E}">
        <p14:creationId xmlns:p14="http://schemas.microsoft.com/office/powerpoint/2010/main" val="650851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365125"/>
            <a:ext cx="5405438" cy="663575"/>
          </a:xfrm>
        </p:spPr>
        <p:txBody>
          <a:bodyPr>
            <a:normAutofit/>
          </a:bodyPr>
          <a:lstStyle/>
          <a:p>
            <a:pPr eaLnBrk="1" hangingPunct="1"/>
            <a:r>
              <a:rPr lang="en-US" sz="3200" dirty="0" err="1" smtClean="0"/>
              <a:t>Berdasarkan</a:t>
            </a:r>
            <a:r>
              <a:rPr lang="en-US" sz="3200" dirty="0" smtClean="0"/>
              <a:t> </a:t>
            </a:r>
            <a:r>
              <a:rPr lang="en-US" sz="3200" dirty="0" err="1" smtClean="0"/>
              <a:t>kelompok</a:t>
            </a:r>
            <a:r>
              <a:rPr lang="en-US" sz="3200" dirty="0" smtClean="0"/>
              <a:t> </a:t>
            </a:r>
            <a:r>
              <a:rPr lang="en-US" sz="3200" dirty="0" err="1" smtClean="0"/>
              <a:t>umur</a:t>
            </a:r>
            <a:endParaRPr lang="en-US" sz="3200" dirty="0" smtClean="0"/>
          </a:p>
        </p:txBody>
      </p:sp>
      <p:sp>
        <p:nvSpPr>
          <p:cNvPr id="14339" name="TextBox 5"/>
          <p:cNvSpPr txBox="1">
            <a:spLocks noChangeArrowheads="1"/>
          </p:cNvSpPr>
          <p:nvPr/>
        </p:nvSpPr>
        <p:spPr bwMode="auto">
          <a:xfrm>
            <a:off x="7686675" y="3333752"/>
            <a:ext cx="39862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latin typeface="Corbel" panose="020B0503020204020204" pitchFamily="34" charset="0"/>
              </a:rPr>
              <a:t>- 77 % </a:t>
            </a:r>
            <a:r>
              <a:rPr lang="en-US" dirty="0" err="1">
                <a:latin typeface="Corbel" panose="020B0503020204020204" pitchFamily="34" charset="0"/>
              </a:rPr>
              <a:t>usia</a:t>
            </a:r>
            <a:r>
              <a:rPr lang="en-US" dirty="0">
                <a:latin typeface="Corbel" panose="020B0503020204020204" pitchFamily="34" charset="0"/>
              </a:rPr>
              <a:t> </a:t>
            </a:r>
            <a:r>
              <a:rPr lang="en-US" dirty="0" err="1">
                <a:latin typeface="Corbel" panose="020B0503020204020204" pitchFamily="34" charset="0"/>
              </a:rPr>
              <a:t>produktif</a:t>
            </a:r>
            <a:r>
              <a:rPr lang="en-US" dirty="0">
                <a:latin typeface="Corbel" panose="020B0503020204020204" pitchFamily="34" charset="0"/>
              </a:rPr>
              <a:t>  </a:t>
            </a:r>
            <a:r>
              <a:rPr lang="en-US" dirty="0" err="1">
                <a:latin typeface="Corbel" panose="020B0503020204020204" pitchFamily="34" charset="0"/>
              </a:rPr>
              <a:t>dan</a:t>
            </a:r>
            <a:r>
              <a:rPr lang="en-US" dirty="0">
                <a:latin typeface="Corbel" panose="020B0503020204020204" pitchFamily="34" charset="0"/>
              </a:rPr>
              <a:t> </a:t>
            </a:r>
            <a:r>
              <a:rPr lang="en-US" dirty="0" err="1">
                <a:latin typeface="Corbel" panose="020B0503020204020204" pitchFamily="34" charset="0"/>
              </a:rPr>
              <a:t>sudah</a:t>
            </a:r>
            <a:r>
              <a:rPr lang="en-US" dirty="0">
                <a:latin typeface="Corbel" panose="020B0503020204020204" pitchFamily="34" charset="0"/>
              </a:rPr>
              <a:t> </a:t>
            </a:r>
            <a:r>
              <a:rPr lang="en-US" dirty="0" err="1">
                <a:latin typeface="Corbel" panose="020B0503020204020204" pitchFamily="34" charset="0"/>
              </a:rPr>
              <a:t>bekerja</a:t>
            </a:r>
            <a:r>
              <a:rPr lang="en-US" dirty="0">
                <a:latin typeface="Corbel" panose="020B0503020204020204" pitchFamily="34" charset="0"/>
              </a:rPr>
              <a:t> </a:t>
            </a:r>
            <a:r>
              <a:rPr lang="en-US" dirty="0" err="1">
                <a:latin typeface="Corbel" panose="020B0503020204020204" pitchFamily="34" charset="0"/>
              </a:rPr>
              <a:t>atau</a:t>
            </a:r>
            <a:r>
              <a:rPr lang="en-US" dirty="0">
                <a:latin typeface="Corbel" panose="020B0503020204020204" pitchFamily="34" charset="0"/>
              </a:rPr>
              <a:t> </a:t>
            </a:r>
            <a:r>
              <a:rPr lang="en-US" dirty="0" err="1">
                <a:latin typeface="Corbel" panose="020B0503020204020204" pitchFamily="34" charset="0"/>
              </a:rPr>
              <a:t>ibu</a:t>
            </a:r>
            <a:r>
              <a:rPr lang="en-US" dirty="0">
                <a:latin typeface="Corbel" panose="020B0503020204020204" pitchFamily="34" charset="0"/>
              </a:rPr>
              <a:t> </a:t>
            </a:r>
            <a:r>
              <a:rPr lang="en-US" dirty="0" err="1">
                <a:latin typeface="Corbel" panose="020B0503020204020204" pitchFamily="34" charset="0"/>
              </a:rPr>
              <a:t>rumah</a:t>
            </a:r>
            <a:r>
              <a:rPr lang="en-US" dirty="0">
                <a:latin typeface="Corbel" panose="020B0503020204020204" pitchFamily="34" charset="0"/>
              </a:rPr>
              <a:t> </a:t>
            </a:r>
            <a:r>
              <a:rPr lang="en-US" dirty="0" err="1">
                <a:latin typeface="Corbel" panose="020B0503020204020204" pitchFamily="34" charset="0"/>
              </a:rPr>
              <a:t>tangga</a:t>
            </a:r>
            <a:r>
              <a:rPr lang="en-US" dirty="0">
                <a:latin typeface="Corbel" panose="020B0503020204020204" pitchFamily="34" charset="0"/>
              </a:rPr>
              <a:t> </a:t>
            </a:r>
            <a:r>
              <a:rPr lang="en-US" dirty="0" err="1">
                <a:latin typeface="Corbel" panose="020B0503020204020204" pitchFamily="34" charset="0"/>
              </a:rPr>
              <a:t>akan</a:t>
            </a:r>
            <a:r>
              <a:rPr lang="en-US" dirty="0">
                <a:latin typeface="Corbel" panose="020B0503020204020204" pitchFamily="34" charset="0"/>
              </a:rPr>
              <a:t> </a:t>
            </a:r>
            <a:r>
              <a:rPr lang="en-US" dirty="0" err="1">
                <a:latin typeface="Corbel" panose="020B0503020204020204" pitchFamily="34" charset="0"/>
              </a:rPr>
              <a:t>tetapi</a:t>
            </a:r>
            <a:r>
              <a:rPr lang="en-US" dirty="0">
                <a:latin typeface="Corbel" panose="020B0503020204020204" pitchFamily="34" charset="0"/>
              </a:rPr>
              <a:t> 16 % </a:t>
            </a:r>
            <a:r>
              <a:rPr lang="en-US" dirty="0" err="1">
                <a:latin typeface="Corbel" panose="020B0503020204020204" pitchFamily="34" charset="0"/>
              </a:rPr>
              <a:t>usia</a:t>
            </a:r>
            <a:r>
              <a:rPr lang="en-US" dirty="0">
                <a:latin typeface="Corbel" panose="020B0503020204020204" pitchFamily="34" charset="0"/>
              </a:rPr>
              <a:t> </a:t>
            </a:r>
            <a:r>
              <a:rPr lang="en-US" dirty="0" err="1">
                <a:latin typeface="Corbel" panose="020B0503020204020204" pitchFamily="34" charset="0"/>
              </a:rPr>
              <a:t>remaja</a:t>
            </a:r>
            <a:r>
              <a:rPr lang="en-US" dirty="0">
                <a:latin typeface="Corbel" panose="020B0503020204020204" pitchFamily="34" charset="0"/>
              </a:rPr>
              <a:t> yang </a:t>
            </a:r>
            <a:r>
              <a:rPr lang="en-US" dirty="0" err="1">
                <a:latin typeface="Corbel" panose="020B0503020204020204" pitchFamily="34" charset="0"/>
              </a:rPr>
              <a:t>perlu</a:t>
            </a:r>
            <a:r>
              <a:rPr lang="en-US" dirty="0">
                <a:latin typeface="Corbel" panose="020B0503020204020204" pitchFamily="34" charset="0"/>
              </a:rPr>
              <a:t> </a:t>
            </a:r>
            <a:r>
              <a:rPr lang="en-US" dirty="0" err="1">
                <a:latin typeface="Corbel" panose="020B0503020204020204" pitchFamily="34" charset="0"/>
              </a:rPr>
              <a:t>pekerjaan</a:t>
            </a:r>
            <a:r>
              <a:rPr lang="en-US" dirty="0">
                <a:latin typeface="Corbel" panose="020B0503020204020204" pitchFamily="34" charset="0"/>
              </a:rPr>
              <a:t> </a:t>
            </a:r>
            <a:r>
              <a:rPr lang="en-US" dirty="0" err="1">
                <a:latin typeface="Corbel" panose="020B0503020204020204" pitchFamily="34" charset="0"/>
              </a:rPr>
              <a:t>rumah</a:t>
            </a:r>
            <a:r>
              <a:rPr lang="en-US" dirty="0">
                <a:latin typeface="Corbel" panose="020B0503020204020204" pitchFamily="34" charset="0"/>
              </a:rPr>
              <a:t> </a:t>
            </a:r>
            <a:r>
              <a:rPr lang="en-US" dirty="0" err="1">
                <a:latin typeface="Corbel" panose="020B0503020204020204" pitchFamily="34" charset="0"/>
              </a:rPr>
              <a:t>khusus</a:t>
            </a:r>
            <a:r>
              <a:rPr lang="en-US" dirty="0">
                <a:latin typeface="Corbel" panose="020B0503020204020204" pitchFamily="34" charset="0"/>
              </a:rPr>
              <a:t> </a:t>
            </a:r>
            <a:r>
              <a:rPr lang="en-US" dirty="0" err="1">
                <a:latin typeface="Corbel" panose="020B0503020204020204" pitchFamily="34" charset="0"/>
              </a:rPr>
              <a:t>dalam</a:t>
            </a:r>
            <a:r>
              <a:rPr lang="en-US" dirty="0">
                <a:latin typeface="Corbel" panose="020B0503020204020204" pitchFamily="34" charset="0"/>
              </a:rPr>
              <a:t> </a:t>
            </a:r>
            <a:r>
              <a:rPr lang="en-US" dirty="0" err="1">
                <a:latin typeface="Corbel" panose="020B0503020204020204" pitchFamily="34" charset="0"/>
              </a:rPr>
              <a:t>pencegahan</a:t>
            </a:r>
            <a:r>
              <a:rPr lang="en-US" dirty="0">
                <a:latin typeface="Corbel" panose="020B0503020204020204" pitchFamily="34" charset="0"/>
              </a:rPr>
              <a:t> </a:t>
            </a:r>
            <a:r>
              <a:rPr lang="en-US" dirty="0" err="1">
                <a:latin typeface="Corbel" panose="020B0503020204020204" pitchFamily="34" charset="0"/>
              </a:rPr>
              <a:t>dan</a:t>
            </a:r>
            <a:r>
              <a:rPr lang="en-US" dirty="0">
                <a:latin typeface="Corbel" panose="020B0503020204020204" pitchFamily="34" charset="0"/>
              </a:rPr>
              <a:t> </a:t>
            </a:r>
            <a:r>
              <a:rPr lang="en-US" dirty="0" err="1">
                <a:latin typeface="Corbel" panose="020B0503020204020204" pitchFamily="34" charset="0"/>
              </a:rPr>
              <a:t>pendampingan</a:t>
            </a:r>
            <a:r>
              <a:rPr lang="en-US" dirty="0">
                <a:latin typeface="Corbel" panose="020B0503020204020204" pitchFamily="34" charset="0"/>
              </a:rPr>
              <a:t>.</a:t>
            </a:r>
          </a:p>
        </p:txBody>
      </p:sp>
      <p:graphicFrame>
        <p:nvGraphicFramePr>
          <p:cNvPr id="6" name="Content Placeholder 5"/>
          <p:cNvGraphicFramePr>
            <a:graphicFrameLocks noGrp="1"/>
          </p:cNvGraphicFramePr>
          <p:nvPr>
            <p:ph idx="1"/>
          </p:nvPr>
        </p:nvGraphicFramePr>
        <p:xfrm>
          <a:off x="308005" y="957262"/>
          <a:ext cx="10888010" cy="5272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76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1" y="365126"/>
            <a:ext cx="4148138" cy="549274"/>
          </a:xfrm>
        </p:spPr>
        <p:txBody>
          <a:bodyPr>
            <a:normAutofit/>
          </a:bodyPr>
          <a:lstStyle/>
          <a:p>
            <a:pPr eaLnBrk="1" hangingPunct="1"/>
            <a:r>
              <a:rPr lang="en-US" sz="3200" dirty="0" err="1" smtClean="0"/>
              <a:t>Menurut</a:t>
            </a:r>
            <a:r>
              <a:rPr lang="en-US" sz="3200" dirty="0" smtClean="0"/>
              <a:t> </a:t>
            </a:r>
            <a:r>
              <a:rPr lang="en-US" sz="3200" dirty="0" err="1" smtClean="0"/>
              <a:t>faktor</a:t>
            </a:r>
            <a:r>
              <a:rPr lang="en-US" sz="3200" dirty="0" smtClean="0"/>
              <a:t> </a:t>
            </a:r>
            <a:r>
              <a:rPr lang="en-US" sz="3200" dirty="0" err="1" smtClean="0"/>
              <a:t>resiko</a:t>
            </a:r>
            <a:endParaRPr lang="en-US" sz="3200" dirty="0" smtClean="0"/>
          </a:p>
        </p:txBody>
      </p:sp>
      <p:sp>
        <p:nvSpPr>
          <p:cNvPr id="15363" name="TextBox 4"/>
          <p:cNvSpPr txBox="1">
            <a:spLocks noChangeArrowheads="1"/>
          </p:cNvSpPr>
          <p:nvPr/>
        </p:nvSpPr>
        <p:spPr bwMode="auto">
          <a:xfrm>
            <a:off x="2057400" y="5638800"/>
            <a:ext cx="8153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err="1">
                <a:latin typeface="Corbel" panose="020B0503020204020204" pitchFamily="34" charset="0"/>
              </a:rPr>
              <a:t>faktor</a:t>
            </a:r>
            <a:r>
              <a:rPr lang="en-US" dirty="0">
                <a:latin typeface="Corbel" panose="020B0503020204020204" pitchFamily="34" charset="0"/>
              </a:rPr>
              <a:t> </a:t>
            </a:r>
            <a:r>
              <a:rPr lang="en-US" dirty="0" err="1">
                <a:latin typeface="Corbel" panose="020B0503020204020204" pitchFamily="34" charset="0"/>
              </a:rPr>
              <a:t>resiko</a:t>
            </a:r>
            <a:r>
              <a:rPr lang="en-US" dirty="0">
                <a:latin typeface="Corbel" panose="020B0503020204020204" pitchFamily="34" charset="0"/>
              </a:rPr>
              <a:t> </a:t>
            </a:r>
            <a:r>
              <a:rPr lang="en-US" dirty="0" err="1">
                <a:latin typeface="Corbel" panose="020B0503020204020204" pitchFamily="34" charset="0"/>
              </a:rPr>
              <a:t>sudah</a:t>
            </a:r>
            <a:r>
              <a:rPr lang="en-US" dirty="0">
                <a:latin typeface="Corbel" panose="020B0503020204020204" pitchFamily="34" charset="0"/>
              </a:rPr>
              <a:t> </a:t>
            </a:r>
            <a:r>
              <a:rPr lang="en-US" dirty="0" err="1">
                <a:latin typeface="Corbel" panose="020B0503020204020204" pitchFamily="34" charset="0"/>
              </a:rPr>
              <a:t>mulai</a:t>
            </a:r>
            <a:r>
              <a:rPr lang="en-US" dirty="0">
                <a:latin typeface="Corbel" panose="020B0503020204020204" pitchFamily="34" charset="0"/>
              </a:rPr>
              <a:t> </a:t>
            </a:r>
            <a:r>
              <a:rPr lang="en-US" dirty="0" err="1">
                <a:latin typeface="Corbel" panose="020B0503020204020204" pitchFamily="34" charset="0"/>
              </a:rPr>
              <a:t>ada</a:t>
            </a:r>
            <a:r>
              <a:rPr lang="en-US" dirty="0">
                <a:latin typeface="Corbel" panose="020B0503020204020204" pitchFamily="34" charset="0"/>
              </a:rPr>
              <a:t> </a:t>
            </a:r>
            <a:r>
              <a:rPr lang="en-US" dirty="0" err="1">
                <a:latin typeface="Corbel" panose="020B0503020204020204" pitchFamily="34" charset="0"/>
              </a:rPr>
              <a:t>peningkatan</a:t>
            </a:r>
            <a:r>
              <a:rPr lang="en-US" dirty="0">
                <a:latin typeface="Corbel" panose="020B0503020204020204" pitchFamily="34" charset="0"/>
              </a:rPr>
              <a:t> </a:t>
            </a:r>
            <a:r>
              <a:rPr lang="en-US" dirty="0" err="1">
                <a:latin typeface="Corbel" panose="020B0503020204020204" pitchFamily="34" charset="0"/>
              </a:rPr>
              <a:t>di</a:t>
            </a:r>
            <a:r>
              <a:rPr lang="en-US" dirty="0">
                <a:latin typeface="Corbel" panose="020B0503020204020204" pitchFamily="34" charset="0"/>
              </a:rPr>
              <a:t> </a:t>
            </a:r>
            <a:r>
              <a:rPr lang="en-US" dirty="0" err="1">
                <a:latin typeface="Corbel" panose="020B0503020204020204" pitchFamily="34" charset="0"/>
              </a:rPr>
              <a:t>faktor</a:t>
            </a:r>
            <a:r>
              <a:rPr lang="en-US" dirty="0">
                <a:latin typeface="Corbel" panose="020B0503020204020204" pitchFamily="34" charset="0"/>
              </a:rPr>
              <a:t> </a:t>
            </a:r>
            <a:r>
              <a:rPr lang="en-US" dirty="0" err="1">
                <a:latin typeface="Corbel" panose="020B0503020204020204" pitchFamily="34" charset="0"/>
              </a:rPr>
              <a:t>resiko</a:t>
            </a:r>
            <a:r>
              <a:rPr lang="en-US" dirty="0">
                <a:latin typeface="Corbel" panose="020B0503020204020204" pitchFamily="34" charset="0"/>
              </a:rPr>
              <a:t> </a:t>
            </a:r>
            <a:r>
              <a:rPr lang="en-US" dirty="0" err="1">
                <a:latin typeface="Corbel" panose="020B0503020204020204" pitchFamily="34" charset="0"/>
              </a:rPr>
              <a:t>melalui</a:t>
            </a:r>
            <a:r>
              <a:rPr lang="en-US" dirty="0">
                <a:latin typeface="Corbel" panose="020B0503020204020204" pitchFamily="34" charset="0"/>
              </a:rPr>
              <a:t> </a:t>
            </a:r>
            <a:r>
              <a:rPr lang="en-US" dirty="0" err="1">
                <a:latin typeface="Corbel" panose="020B0503020204020204" pitchFamily="34" charset="0"/>
              </a:rPr>
              <a:t>hubungan</a:t>
            </a:r>
            <a:r>
              <a:rPr lang="en-US" dirty="0">
                <a:latin typeface="Corbel" panose="020B0503020204020204" pitchFamily="34" charset="0"/>
              </a:rPr>
              <a:t> </a:t>
            </a:r>
            <a:r>
              <a:rPr lang="en-US" dirty="0" err="1">
                <a:latin typeface="Corbel" panose="020B0503020204020204" pitchFamily="34" charset="0"/>
              </a:rPr>
              <a:t>seksual</a:t>
            </a:r>
            <a:r>
              <a:rPr lang="en-US" dirty="0">
                <a:latin typeface="Corbel" panose="020B0503020204020204" pitchFamily="34" charset="0"/>
              </a:rPr>
              <a:t> </a:t>
            </a:r>
            <a:r>
              <a:rPr lang="en-US" dirty="0" err="1">
                <a:latin typeface="Corbel" panose="020B0503020204020204" pitchFamily="34" charset="0"/>
              </a:rPr>
              <a:t>atau</a:t>
            </a:r>
            <a:r>
              <a:rPr lang="en-US" dirty="0">
                <a:latin typeface="Corbel" panose="020B0503020204020204" pitchFamily="34" charset="0"/>
              </a:rPr>
              <a:t> </a:t>
            </a:r>
            <a:r>
              <a:rPr lang="en-US" dirty="0" err="1">
                <a:latin typeface="Corbel" panose="020B0503020204020204" pitchFamily="34" charset="0"/>
              </a:rPr>
              <a:t>heteroseksual</a:t>
            </a:r>
            <a:r>
              <a:rPr lang="en-US" dirty="0">
                <a:latin typeface="Corbel" panose="020B0503020204020204" pitchFamily="34" charset="0"/>
              </a:rPr>
              <a:t> </a:t>
            </a:r>
            <a:r>
              <a:rPr lang="en-US" dirty="0" err="1">
                <a:latin typeface="Corbel" panose="020B0503020204020204" pitchFamily="34" charset="0"/>
              </a:rPr>
              <a:t>dalam</a:t>
            </a:r>
            <a:r>
              <a:rPr lang="en-US" dirty="0">
                <a:latin typeface="Corbel" panose="020B0503020204020204" pitchFamily="34" charset="0"/>
              </a:rPr>
              <a:t> </a:t>
            </a:r>
            <a:r>
              <a:rPr lang="en-US" dirty="0" err="1">
                <a:latin typeface="Corbel" panose="020B0503020204020204" pitchFamily="34" charset="0"/>
              </a:rPr>
              <a:t>peningkatan</a:t>
            </a:r>
            <a:r>
              <a:rPr lang="en-US" dirty="0">
                <a:latin typeface="Corbel" panose="020B0503020204020204" pitchFamily="34" charset="0"/>
              </a:rPr>
              <a:t> yang </a:t>
            </a:r>
            <a:r>
              <a:rPr lang="en-US" dirty="0" err="1">
                <a:latin typeface="Corbel" panose="020B0503020204020204" pitchFamily="34" charset="0"/>
              </a:rPr>
              <a:t>siknifikan</a:t>
            </a:r>
            <a:r>
              <a:rPr lang="en-US" dirty="0">
                <a:latin typeface="Corbel" panose="020B0503020204020204" pitchFamily="34" charset="0"/>
              </a:rPr>
              <a:t> </a:t>
            </a:r>
            <a:r>
              <a:rPr lang="en-US" dirty="0" err="1">
                <a:latin typeface="Corbel" panose="020B0503020204020204" pitchFamily="34" charset="0"/>
              </a:rPr>
              <a:t>di</a:t>
            </a:r>
            <a:r>
              <a:rPr lang="en-US" dirty="0">
                <a:latin typeface="Corbel" panose="020B0503020204020204" pitchFamily="34" charset="0"/>
              </a:rPr>
              <a:t> </a:t>
            </a:r>
            <a:r>
              <a:rPr lang="en-US" dirty="0" err="1">
                <a:latin typeface="Corbel" panose="020B0503020204020204" pitchFamily="34" charset="0"/>
              </a:rPr>
              <a:t>pasangan</a:t>
            </a:r>
            <a:r>
              <a:rPr lang="en-US" dirty="0">
                <a:latin typeface="Corbel" panose="020B0503020204020204" pitchFamily="34" charset="0"/>
              </a:rPr>
              <a:t> </a:t>
            </a:r>
            <a:r>
              <a:rPr lang="en-US" dirty="0" err="1">
                <a:latin typeface="Corbel" panose="020B0503020204020204" pitchFamily="34" charset="0"/>
              </a:rPr>
              <a:t>risti</a:t>
            </a:r>
            <a:r>
              <a:rPr lang="en-US" dirty="0">
                <a:latin typeface="Corbel" panose="020B0503020204020204" pitchFamily="34" charset="0"/>
              </a:rPr>
              <a:t> </a:t>
            </a:r>
            <a:r>
              <a:rPr lang="en-US" dirty="0" err="1">
                <a:latin typeface="Corbel" panose="020B0503020204020204" pitchFamily="34" charset="0"/>
              </a:rPr>
              <a:t>hampir</a:t>
            </a:r>
            <a:r>
              <a:rPr lang="en-US" dirty="0">
                <a:latin typeface="Corbel" panose="020B0503020204020204" pitchFamily="34" charset="0"/>
              </a:rPr>
              <a:t> 100 </a:t>
            </a:r>
            <a:r>
              <a:rPr lang="en-US" dirty="0" err="1">
                <a:latin typeface="Corbel" panose="020B0503020204020204" pitchFamily="34" charset="0"/>
              </a:rPr>
              <a:t>persen</a:t>
            </a:r>
            <a:r>
              <a:rPr lang="en-US" dirty="0">
                <a:latin typeface="Corbel" panose="020B0503020204020204" pitchFamily="34" charset="0"/>
              </a:rPr>
              <a:t> </a:t>
            </a:r>
            <a:r>
              <a:rPr lang="en-US" dirty="0" err="1">
                <a:latin typeface="Corbel" panose="020B0503020204020204" pitchFamily="34" charset="0"/>
              </a:rPr>
              <a:t>atau</a:t>
            </a:r>
            <a:r>
              <a:rPr lang="en-US" dirty="0">
                <a:latin typeface="Corbel" panose="020B0503020204020204" pitchFamily="34" charset="0"/>
              </a:rPr>
              <a:t> </a:t>
            </a:r>
            <a:r>
              <a:rPr lang="en-US" dirty="0" err="1">
                <a:latin typeface="Corbel" panose="020B0503020204020204" pitchFamily="34" charset="0"/>
              </a:rPr>
              <a:t>ibu</a:t>
            </a:r>
            <a:r>
              <a:rPr lang="en-US" dirty="0">
                <a:latin typeface="Corbel" panose="020B0503020204020204" pitchFamily="34" charset="0"/>
              </a:rPr>
              <a:t> </a:t>
            </a:r>
            <a:r>
              <a:rPr lang="en-US" dirty="0" err="1">
                <a:latin typeface="Corbel" panose="020B0503020204020204" pitchFamily="34" charset="0"/>
              </a:rPr>
              <a:t>rumah</a:t>
            </a:r>
            <a:r>
              <a:rPr lang="en-US" dirty="0">
                <a:latin typeface="Corbel" panose="020B0503020204020204" pitchFamily="34" charset="0"/>
              </a:rPr>
              <a:t> </a:t>
            </a:r>
            <a:r>
              <a:rPr lang="en-US" dirty="0" err="1">
                <a:latin typeface="Corbel" panose="020B0503020204020204" pitchFamily="34" charset="0"/>
              </a:rPr>
              <a:t>tangga</a:t>
            </a:r>
            <a:r>
              <a:rPr lang="en-US" dirty="0">
                <a:latin typeface="Corbel" panose="020B0503020204020204" pitchFamily="34" charset="0"/>
              </a:rPr>
              <a:t> </a:t>
            </a:r>
            <a:r>
              <a:rPr lang="en-US" dirty="0" err="1">
                <a:latin typeface="Corbel" panose="020B0503020204020204" pitchFamily="34" charset="0"/>
              </a:rPr>
              <a:t>dan</a:t>
            </a:r>
            <a:r>
              <a:rPr lang="en-US" dirty="0">
                <a:latin typeface="Corbel" panose="020B0503020204020204" pitchFamily="34" charset="0"/>
              </a:rPr>
              <a:t> </a:t>
            </a:r>
            <a:r>
              <a:rPr lang="en-US" dirty="0" err="1">
                <a:latin typeface="Corbel" panose="020B0503020204020204" pitchFamily="34" charset="0"/>
              </a:rPr>
              <a:t>tidak</a:t>
            </a:r>
            <a:r>
              <a:rPr lang="en-US" dirty="0">
                <a:latin typeface="Corbel" panose="020B0503020204020204" pitchFamily="34" charset="0"/>
              </a:rPr>
              <a:t> </a:t>
            </a:r>
            <a:r>
              <a:rPr lang="en-US" dirty="0" err="1">
                <a:latin typeface="Corbel" panose="020B0503020204020204" pitchFamily="34" charset="0"/>
              </a:rPr>
              <a:t>termasuk</a:t>
            </a:r>
            <a:r>
              <a:rPr lang="en-US" dirty="0">
                <a:latin typeface="Corbel" panose="020B0503020204020204" pitchFamily="34" charset="0"/>
              </a:rPr>
              <a:t> </a:t>
            </a:r>
            <a:r>
              <a:rPr lang="en-US" dirty="0" err="1">
                <a:latin typeface="Corbel" panose="020B0503020204020204" pitchFamily="34" charset="0"/>
              </a:rPr>
              <a:t>faktor</a:t>
            </a:r>
            <a:r>
              <a:rPr lang="en-US" dirty="0">
                <a:latin typeface="Corbel" panose="020B0503020204020204" pitchFamily="34" charset="0"/>
              </a:rPr>
              <a:t> </a:t>
            </a:r>
            <a:r>
              <a:rPr lang="en-US" dirty="0" err="1">
                <a:latin typeface="Corbel" panose="020B0503020204020204" pitchFamily="34" charset="0"/>
              </a:rPr>
              <a:t>resiko</a:t>
            </a:r>
            <a:r>
              <a:rPr lang="en-US" dirty="0">
                <a:latin typeface="Corbel" panose="020B0503020204020204" pitchFamily="34" charset="0"/>
              </a:rPr>
              <a:t> </a:t>
            </a:r>
            <a:r>
              <a:rPr lang="en-US" dirty="0" err="1">
                <a:latin typeface="Corbel" panose="020B0503020204020204" pitchFamily="34" charset="0"/>
              </a:rPr>
              <a:t>tinggi</a:t>
            </a:r>
            <a:r>
              <a:rPr lang="en-US" dirty="0">
                <a:latin typeface="Corbel" panose="020B0503020204020204" pitchFamily="34" charset="0"/>
              </a:rPr>
              <a:t> </a:t>
            </a:r>
            <a:r>
              <a:rPr lang="en-US" dirty="0" err="1">
                <a:latin typeface="Corbel" panose="020B0503020204020204" pitchFamily="34" charset="0"/>
              </a:rPr>
              <a:t>dalam</a:t>
            </a:r>
            <a:r>
              <a:rPr lang="en-US" dirty="0">
                <a:latin typeface="Corbel" panose="020B0503020204020204" pitchFamily="34" charset="0"/>
              </a:rPr>
              <a:t> </a:t>
            </a:r>
            <a:r>
              <a:rPr lang="en-US" dirty="0" err="1">
                <a:latin typeface="Corbel" panose="020B0503020204020204" pitchFamily="34" charset="0"/>
              </a:rPr>
              <a:t>pencegahan</a:t>
            </a:r>
            <a:r>
              <a:rPr lang="en-US" dirty="0">
                <a:latin typeface="Corbel" panose="020B0503020204020204" pitchFamily="34" charset="0"/>
              </a:rPr>
              <a:t>.</a:t>
            </a:r>
          </a:p>
          <a:p>
            <a:pPr eaLnBrk="1" hangingPunct="1"/>
            <a:endParaRPr lang="en-US" dirty="0">
              <a:latin typeface="Corbel" panose="020B0503020204020204" pitchFamily="34" charset="0"/>
            </a:endParaRPr>
          </a:p>
          <a:p>
            <a:pPr eaLnBrk="1" hangingPunct="1">
              <a:buFontTx/>
              <a:buChar char="-"/>
            </a:pPr>
            <a:endParaRPr lang="en-US" dirty="0">
              <a:latin typeface="Corbel" panose="020B0503020204020204" pitchFamily="34" charset="0"/>
            </a:endParaRPr>
          </a:p>
        </p:txBody>
      </p:sp>
      <p:graphicFrame>
        <p:nvGraphicFramePr>
          <p:cNvPr id="7" name="Content Placeholder 6"/>
          <p:cNvGraphicFramePr>
            <a:graphicFrameLocks noGrp="1"/>
          </p:cNvGraphicFramePr>
          <p:nvPr>
            <p:ph idx="1"/>
          </p:nvPr>
        </p:nvGraphicFramePr>
        <p:xfrm>
          <a:off x="886113" y="1042988"/>
          <a:ext cx="9958100" cy="4737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938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51611939"/>
              </p:ext>
            </p:extLst>
          </p:nvPr>
        </p:nvGraphicFramePr>
        <p:xfrm>
          <a:off x="1020417" y="901149"/>
          <a:ext cx="9303575" cy="4479234"/>
        </p:xfrm>
        <a:graphic>
          <a:graphicData uri="http://schemas.openxmlformats.org/drawingml/2006/chart">
            <c:chart xmlns:c="http://schemas.openxmlformats.org/drawingml/2006/chart" xmlns:r="http://schemas.openxmlformats.org/officeDocument/2006/relationships" r:id="rId2"/>
          </a:graphicData>
        </a:graphic>
      </p:graphicFrame>
      <p:sp>
        <p:nvSpPr>
          <p:cNvPr id="16386" name="Title 1"/>
          <p:cNvSpPr>
            <a:spLocks noGrp="1"/>
          </p:cNvSpPr>
          <p:nvPr>
            <p:ph type="title"/>
          </p:nvPr>
        </p:nvSpPr>
        <p:spPr>
          <a:xfrm>
            <a:off x="838200" y="365125"/>
            <a:ext cx="4542183" cy="390249"/>
          </a:xfrm>
        </p:spPr>
        <p:txBody>
          <a:bodyPr>
            <a:normAutofit fontScale="90000"/>
          </a:bodyPr>
          <a:lstStyle/>
          <a:p>
            <a:pPr eaLnBrk="1" hangingPunct="1"/>
            <a:r>
              <a:rPr lang="en-US" sz="3200" b="1" dirty="0" err="1" smtClean="0"/>
              <a:t>Berdasarkan</a:t>
            </a:r>
            <a:r>
              <a:rPr lang="en-US" sz="3200" b="1" dirty="0" smtClean="0"/>
              <a:t> </a:t>
            </a:r>
            <a:r>
              <a:rPr lang="en-US" sz="3200" b="1" dirty="0" err="1" smtClean="0"/>
              <a:t>jenis</a:t>
            </a:r>
            <a:r>
              <a:rPr lang="en-US" sz="3200" b="1" dirty="0" smtClean="0"/>
              <a:t> </a:t>
            </a:r>
            <a:r>
              <a:rPr lang="en-US" sz="3200" b="1" dirty="0" err="1" smtClean="0"/>
              <a:t>kegiatan</a:t>
            </a:r>
            <a:endParaRPr lang="en-US" sz="3200" b="1" dirty="0" smtClean="0"/>
          </a:p>
        </p:txBody>
      </p:sp>
      <p:sp>
        <p:nvSpPr>
          <p:cNvPr id="16387" name="TextBox 6"/>
          <p:cNvSpPr txBox="1">
            <a:spLocks noChangeArrowheads="1"/>
          </p:cNvSpPr>
          <p:nvPr/>
        </p:nvSpPr>
        <p:spPr bwMode="auto">
          <a:xfrm>
            <a:off x="2057400" y="5486401"/>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Kunjungan fasyankes tertinggi karena dalam melakukan proses pendampingan setiap petugas diwajibkan untuk berada di set up layanan kesehatan untuk membantu ODHA dalam mendapatkan pelayanan sesuai dengan yang dibutuhkan</a:t>
            </a:r>
          </a:p>
        </p:txBody>
      </p:sp>
    </p:spTree>
    <p:extLst>
      <p:ext uri="{BB962C8B-B14F-4D97-AF65-F5344CB8AC3E}">
        <p14:creationId xmlns:p14="http://schemas.microsoft.com/office/powerpoint/2010/main" val="434951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365125"/>
            <a:ext cx="4489174" cy="403501"/>
          </a:xfrm>
        </p:spPr>
        <p:txBody>
          <a:bodyPr>
            <a:normAutofit fontScale="90000"/>
          </a:bodyPr>
          <a:lstStyle/>
          <a:p>
            <a:pPr eaLnBrk="1" hangingPunct="1"/>
            <a:r>
              <a:rPr lang="en-US" sz="3200" b="1" dirty="0" err="1" smtClean="0"/>
              <a:t>MENURUT</a:t>
            </a:r>
            <a:r>
              <a:rPr lang="en-US" sz="3200" b="1" dirty="0" smtClean="0"/>
              <a:t> </a:t>
            </a:r>
            <a:r>
              <a:rPr lang="en-US" sz="3200" b="1" dirty="0" err="1" smtClean="0"/>
              <a:t>JENIS</a:t>
            </a:r>
            <a:r>
              <a:rPr lang="en-US" sz="3200" b="1" dirty="0" smtClean="0"/>
              <a:t> </a:t>
            </a:r>
            <a:r>
              <a:rPr lang="en-US" sz="3200" b="1" dirty="0" err="1" smtClean="0"/>
              <a:t>DUKUNGAN</a:t>
            </a:r>
            <a:endParaRPr lang="en-US" sz="3200" b="1" dirty="0" smtClean="0"/>
          </a:p>
        </p:txBody>
      </p:sp>
      <p:sp>
        <p:nvSpPr>
          <p:cNvPr id="17411" name="TextBox 6"/>
          <p:cNvSpPr txBox="1">
            <a:spLocks noChangeArrowheads="1"/>
          </p:cNvSpPr>
          <p:nvPr/>
        </p:nvSpPr>
        <p:spPr bwMode="auto">
          <a:xfrm>
            <a:off x="2133600" y="5562601"/>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atin typeface="Corbel" panose="020B0503020204020204" pitchFamily="34" charset="0"/>
              </a:rPr>
              <a:t>Dukungan kepatuhan berobat selalu diberikan supaya tidak terjadi lagi kasus ODHA yang putus ART/OAT  dan pencegahan positif supaya HIV stop di sini dan tidak ada penularan HIV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724442"/>
              </p:ext>
            </p:extLst>
          </p:nvPr>
        </p:nvGraphicFramePr>
        <p:xfrm>
          <a:off x="966187" y="1139687"/>
          <a:ext cx="10563204" cy="4422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3713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365125"/>
            <a:ext cx="2753139" cy="430005"/>
          </a:xfrm>
        </p:spPr>
        <p:txBody>
          <a:bodyPr>
            <a:normAutofit fontScale="90000"/>
          </a:bodyPr>
          <a:lstStyle/>
          <a:p>
            <a:pPr eaLnBrk="1" hangingPunct="1"/>
            <a:r>
              <a:rPr lang="en-US" sz="3200" b="1" dirty="0" err="1" smtClean="0"/>
              <a:t>Rujukan</a:t>
            </a:r>
            <a:r>
              <a:rPr lang="en-US" sz="3200" b="1" dirty="0" smtClean="0"/>
              <a:t> </a:t>
            </a:r>
            <a:r>
              <a:rPr lang="en-US" sz="3200" b="1" dirty="0" err="1" smtClean="0"/>
              <a:t>Masuk</a:t>
            </a:r>
            <a:r>
              <a:rPr lang="en-US" sz="3200" b="1" dirty="0" smtClean="0"/>
              <a:t> </a:t>
            </a:r>
          </a:p>
        </p:txBody>
      </p:sp>
      <p:sp>
        <p:nvSpPr>
          <p:cNvPr id="18435" name="TextBox 6"/>
          <p:cNvSpPr txBox="1">
            <a:spLocks noChangeArrowheads="1"/>
          </p:cNvSpPr>
          <p:nvPr/>
        </p:nvSpPr>
        <p:spPr bwMode="auto">
          <a:xfrm>
            <a:off x="2133600" y="55626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Corbel" panose="020B0503020204020204" pitchFamily="34" charset="0"/>
              </a:rPr>
              <a:t>Rujukan masuk dari layanan VCT sudah berjalan maksimal akan tetapi ada beberapa kelompok dampingan tidak bisa di flowup karena alamat yang di berikan konselor VCT kurang jelas atau apakah dalam mengisi informed consent kurang lengkap.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4899164"/>
              </p:ext>
            </p:extLst>
          </p:nvPr>
        </p:nvGraphicFramePr>
        <p:xfrm>
          <a:off x="906182" y="980662"/>
          <a:ext cx="9641164" cy="4581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693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608263"/>
            <a:ext cx="10515600" cy="1325563"/>
          </a:xfrm>
        </p:spPr>
        <p:txBody>
          <a:bodyPr/>
          <a:lstStyle/>
          <a:p>
            <a:pPr algn="ctr"/>
            <a:r>
              <a:rPr lang="id-ID" b="1" dirty="0" smtClean="0">
                <a:latin typeface="Arial Black" panose="020B0A04020102020204" pitchFamily="34" charset="0"/>
              </a:rPr>
              <a:t>DATA PENJANGKAUAN</a:t>
            </a:r>
            <a:br>
              <a:rPr lang="id-ID" b="1" dirty="0" smtClean="0">
                <a:latin typeface="Arial Black" panose="020B0A04020102020204" pitchFamily="34" charset="0"/>
              </a:rPr>
            </a:br>
            <a:r>
              <a:rPr lang="id-ID" b="1" dirty="0" smtClean="0">
                <a:latin typeface="Arial Black" panose="020B0A04020102020204" pitchFamily="34" charset="0"/>
              </a:rPr>
              <a:t>RESIKO TINGGI</a:t>
            </a:r>
            <a:endParaRPr lang="id-ID"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2"/>
            <a:ext cx="10515600" cy="1325563"/>
          </a:xfrm>
        </p:spPr>
        <p:txBody>
          <a:bodyPr>
            <a:normAutofit/>
          </a:bodyPr>
          <a:lstStyle/>
          <a:p>
            <a:pPr algn="ctr"/>
            <a:r>
              <a:rPr lang="en-US" sz="3000" b="1" dirty="0" err="1" smtClean="0"/>
              <a:t>CAPAIAN</a:t>
            </a:r>
            <a:r>
              <a:rPr lang="en-US" sz="3000" b="1" dirty="0" smtClean="0"/>
              <a:t> </a:t>
            </a:r>
            <a:r>
              <a:rPr lang="en-US" sz="3000" b="1" dirty="0" err="1" smtClean="0"/>
              <a:t>PENJANGKAUAN</a:t>
            </a:r>
            <a:r>
              <a:rPr lang="en-US" sz="3000" b="1" dirty="0" smtClean="0"/>
              <a:t> </a:t>
            </a:r>
            <a:br>
              <a:rPr lang="en-US" sz="3000" b="1" dirty="0" smtClean="0"/>
            </a:br>
            <a:r>
              <a:rPr lang="en-US" sz="3000" b="1" dirty="0" err="1" smtClean="0"/>
              <a:t>PERIODE</a:t>
            </a:r>
            <a:r>
              <a:rPr lang="en-US" sz="3000" b="1" dirty="0" smtClean="0"/>
              <a:t> </a:t>
            </a:r>
            <a:r>
              <a:rPr lang="en-US" sz="3000" b="1" dirty="0" err="1" smtClean="0"/>
              <a:t>JULI</a:t>
            </a:r>
            <a:r>
              <a:rPr lang="en-US" sz="3000" b="1" dirty="0" smtClean="0"/>
              <a:t> – </a:t>
            </a:r>
            <a:r>
              <a:rPr lang="en-US" sz="3000" b="1" dirty="0" err="1" smtClean="0"/>
              <a:t>DESEMBER</a:t>
            </a:r>
            <a:r>
              <a:rPr lang="en-US" sz="3000" b="1" dirty="0" smtClean="0"/>
              <a:t> 2014</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421929"/>
              </p:ext>
            </p:extLst>
          </p:nvPr>
        </p:nvGraphicFramePr>
        <p:xfrm>
          <a:off x="595085" y="1327834"/>
          <a:ext cx="10914743" cy="5363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43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89"/>
            <a:ext cx="10515600" cy="1325563"/>
          </a:xfrm>
        </p:spPr>
        <p:txBody>
          <a:bodyPr>
            <a:normAutofit/>
          </a:bodyPr>
          <a:lstStyle/>
          <a:p>
            <a:pPr algn="ctr"/>
            <a:r>
              <a:rPr lang="en-US" sz="3000" b="1" dirty="0"/>
              <a:t>CAPAIAN DISTRIBUSI KONDOM PERIODE SEMESTER 9, </a:t>
            </a:r>
            <a:br>
              <a:rPr lang="en-US" sz="3000" b="1" dirty="0"/>
            </a:br>
            <a:r>
              <a:rPr lang="en-US" sz="3000" b="1" dirty="0"/>
              <a:t>JULI – DESEMBER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0939398"/>
              </p:ext>
            </p:extLst>
          </p:nvPr>
        </p:nvGraphicFramePr>
        <p:xfrm>
          <a:off x="1018809" y="1045029"/>
          <a:ext cx="9618520" cy="5646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427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4"/>
            <a:ext cx="10515600" cy="1325563"/>
          </a:xfrm>
        </p:spPr>
        <p:txBody>
          <a:bodyPr>
            <a:normAutofit/>
          </a:bodyPr>
          <a:lstStyle/>
          <a:p>
            <a:pPr algn="ctr"/>
            <a:r>
              <a:rPr lang="en-US" sz="3000" b="1" dirty="0"/>
              <a:t>CAPAIAN IMS PERIODE SEMESTER 9, </a:t>
            </a:r>
            <a:br>
              <a:rPr lang="en-US" sz="3000" b="1" dirty="0"/>
            </a:br>
            <a:r>
              <a:rPr lang="en-US" sz="3000" b="1" dirty="0"/>
              <a:t>JULI – DESEMBER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003157"/>
              </p:ext>
            </p:extLst>
          </p:nvPr>
        </p:nvGraphicFramePr>
        <p:xfrm>
          <a:off x="1041400" y="1030514"/>
          <a:ext cx="10207455" cy="5583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92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Berlin Sans FB" panose="020E0602020502020306" pitchFamily="34" charset="0"/>
              </a:rPr>
              <a:t>Pengguna</a:t>
            </a:r>
            <a:r>
              <a:rPr lang="en-US" dirty="0" smtClean="0">
                <a:latin typeface="Berlin Sans FB" panose="020E0602020502020306" pitchFamily="34" charset="0"/>
              </a:rPr>
              <a:t> NAPZA </a:t>
            </a:r>
            <a:r>
              <a:rPr lang="en-US" dirty="0" err="1" smtClean="0">
                <a:latin typeface="Berlin Sans FB" panose="020E0602020502020306" pitchFamily="34" charset="0"/>
              </a:rPr>
              <a:t>suntik</a:t>
            </a:r>
            <a:r>
              <a:rPr lang="en-US" dirty="0" smtClean="0">
                <a:latin typeface="Berlin Sans FB" panose="020E0602020502020306" pitchFamily="34" charset="0"/>
              </a:rPr>
              <a:t> (PENASUN)</a:t>
            </a:r>
            <a:endParaRPr lang="en-US"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101" y="1600201"/>
            <a:ext cx="6399798" cy="4525963"/>
          </a:xfrm>
        </p:spPr>
      </p:pic>
    </p:spTree>
    <p:extLst>
      <p:ext uri="{BB962C8B-B14F-4D97-AF65-F5344CB8AC3E}">
        <p14:creationId xmlns:p14="http://schemas.microsoft.com/office/powerpoint/2010/main" val="3660867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
            <a:ext cx="10515600" cy="1325563"/>
          </a:xfrm>
        </p:spPr>
        <p:txBody>
          <a:bodyPr>
            <a:normAutofit/>
          </a:bodyPr>
          <a:lstStyle/>
          <a:p>
            <a:pPr algn="ctr"/>
            <a:r>
              <a:rPr lang="en-US" sz="3000" b="1" dirty="0"/>
              <a:t>CAPAIAN VCT PERIODE SEMESTER 9</a:t>
            </a:r>
            <a:br>
              <a:rPr lang="en-US" sz="3000" b="1" dirty="0"/>
            </a:br>
            <a:r>
              <a:rPr lang="en-US" sz="3000" b="1" dirty="0"/>
              <a:t>JULI –DESEMBER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8370855"/>
              </p:ext>
            </p:extLst>
          </p:nvPr>
        </p:nvGraphicFramePr>
        <p:xfrm>
          <a:off x="580571" y="1132114"/>
          <a:ext cx="11045372" cy="5573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939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77040018"/>
              </p:ext>
            </p:extLst>
          </p:nvPr>
        </p:nvGraphicFramePr>
        <p:xfrm>
          <a:off x="595085" y="0"/>
          <a:ext cx="11030857" cy="6706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447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75223542"/>
              </p:ext>
            </p:extLst>
          </p:nvPr>
        </p:nvGraphicFramePr>
        <p:xfrm>
          <a:off x="596348" y="0"/>
          <a:ext cx="11012555" cy="6720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2738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97258001"/>
              </p:ext>
            </p:extLst>
          </p:nvPr>
        </p:nvGraphicFramePr>
        <p:xfrm>
          <a:off x="583095" y="428604"/>
          <a:ext cx="11039061" cy="6290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941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43219606"/>
              </p:ext>
            </p:extLst>
          </p:nvPr>
        </p:nvGraphicFramePr>
        <p:xfrm>
          <a:off x="583096" y="132522"/>
          <a:ext cx="10999304" cy="6586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2158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5644273"/>
              </p:ext>
            </p:extLst>
          </p:nvPr>
        </p:nvGraphicFramePr>
        <p:xfrm>
          <a:off x="536389" y="346841"/>
          <a:ext cx="10984035" cy="6337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0375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461" y="2608263"/>
            <a:ext cx="11360258" cy="1325563"/>
          </a:xfrm>
        </p:spPr>
        <p:txBody>
          <a:bodyPr>
            <a:normAutofit/>
          </a:bodyPr>
          <a:lstStyle/>
          <a:p>
            <a:pPr algn="ctr"/>
            <a:r>
              <a:rPr lang="id-ID" sz="4000" b="1" dirty="0" smtClean="0">
                <a:latin typeface="Arial Black" panose="020B0A04020102020204" pitchFamily="34" charset="0"/>
              </a:rPr>
              <a:t>SAMPLE DATA LOKASI DADAP CENGIN KEC. KOSAMBI</a:t>
            </a:r>
            <a:endParaRPr lang="id-ID" sz="40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745758" y="357188"/>
          <a:ext cx="10698530" cy="61425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646339" y="285749"/>
          <a:ext cx="10897961" cy="62857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728663" y="238530"/>
          <a:ext cx="10559092" cy="62765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erlin Sans FB" panose="020E0602020502020306" pitchFamily="34" charset="0"/>
              </a:rPr>
              <a:t>Waria</a:t>
            </a:r>
            <a:endParaRPr lang="en-US"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101" y="1600201"/>
            <a:ext cx="6399798" cy="4525963"/>
          </a:xfrm>
        </p:spPr>
      </p:pic>
    </p:spTree>
    <p:extLst>
      <p:ext uri="{BB962C8B-B14F-4D97-AF65-F5344CB8AC3E}">
        <p14:creationId xmlns:p14="http://schemas.microsoft.com/office/powerpoint/2010/main" val="18915952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700088" y="220067"/>
          <a:ext cx="10729426" cy="63807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775" y="2608263"/>
            <a:ext cx="10515600" cy="1325563"/>
          </a:xfrm>
        </p:spPr>
        <p:txBody>
          <a:bodyPr/>
          <a:lstStyle/>
          <a:p>
            <a:pPr algn="ctr"/>
            <a:r>
              <a:rPr lang="id-ID" b="1" dirty="0" smtClean="0">
                <a:latin typeface="Arial Black" panose="020B0A04020102020204" pitchFamily="34" charset="0"/>
              </a:rPr>
              <a:t>DATA LOGISTIK PENCEGAHAN</a:t>
            </a:r>
            <a:endParaRPr lang="id-ID"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98301426"/>
              </p:ext>
            </p:extLst>
          </p:nvPr>
        </p:nvGraphicFramePr>
        <p:xfrm>
          <a:off x="382502" y="842963"/>
          <a:ext cx="11458563" cy="51863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237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3462380"/>
              </p:ext>
            </p:extLst>
          </p:nvPr>
        </p:nvGraphicFramePr>
        <p:xfrm>
          <a:off x="172215" y="394138"/>
          <a:ext cx="11876085" cy="6117020"/>
        </p:xfrm>
        <a:graphic>
          <a:graphicData uri="http://schemas.openxmlformats.org/drawingml/2006/table">
            <a:tbl>
              <a:tblPr>
                <a:tableStyleId>{5C22544A-7EE6-4342-B048-85BDC9FD1C3A}</a:tableStyleId>
              </a:tblPr>
              <a:tblGrid>
                <a:gridCol w="2053771"/>
                <a:gridCol w="1984307"/>
                <a:gridCol w="1934698"/>
                <a:gridCol w="2000841"/>
                <a:gridCol w="2000841"/>
                <a:gridCol w="1901627"/>
              </a:tblGrid>
              <a:tr h="328076">
                <a:tc gridSpan="6">
                  <a:txBody>
                    <a:bodyPr/>
                    <a:lstStyle/>
                    <a:p>
                      <a:pPr algn="ctr" fontAlgn="ctr"/>
                      <a:r>
                        <a:rPr lang="en-US" sz="1500" b="1" u="none" strike="noStrike" dirty="0">
                          <a:effectLst/>
                        </a:rPr>
                        <a:t> MATRIX STRATEGIC</a:t>
                      </a:r>
                      <a:endParaRPr lang="en-US" sz="1500" b="1" i="0" u="none" strike="noStrike" dirty="0">
                        <a:solidFill>
                          <a:srgbClr val="000000"/>
                        </a:solidFill>
                        <a:effectLst/>
                        <a:latin typeface="Calibri" panose="020F0502020204030204" pitchFamily="34" charset="0"/>
                      </a:endParaRPr>
                    </a:p>
                  </a:txBody>
                  <a:tcPr marL="13138" marR="13138" marT="1313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770">
                <a:tc>
                  <a:txBody>
                    <a:bodyPr/>
                    <a:lstStyle/>
                    <a:p>
                      <a:pPr algn="ctr" fontAlgn="b"/>
                      <a:r>
                        <a:rPr lang="en-US" sz="1500" b="1" u="none" strike="noStrike" dirty="0" err="1">
                          <a:effectLst/>
                        </a:rPr>
                        <a:t>Tahun</a:t>
                      </a:r>
                      <a:endParaRPr lang="en-US" sz="1500" b="1" i="0" u="none" strike="noStrike" dirty="0">
                        <a:solidFill>
                          <a:srgbClr val="000000"/>
                        </a:solidFill>
                        <a:effectLst/>
                        <a:latin typeface="Calibri" panose="020F0502020204030204" pitchFamily="34" charset="0"/>
                      </a:endParaRPr>
                    </a:p>
                  </a:txBody>
                  <a:tcPr marL="13138" marR="13138" marT="13138" marB="0" anchor="b"/>
                </a:tc>
                <a:tc>
                  <a:txBody>
                    <a:bodyPr/>
                    <a:lstStyle/>
                    <a:p>
                      <a:pPr algn="ctr" fontAlgn="b"/>
                      <a:r>
                        <a:rPr lang="en-US" sz="1500" b="1" u="none" strike="noStrike" dirty="0">
                          <a:effectLst/>
                        </a:rPr>
                        <a:t>2014</a:t>
                      </a:r>
                      <a:endParaRPr lang="en-US" sz="1500" b="1" i="0" u="none" strike="noStrike" dirty="0">
                        <a:solidFill>
                          <a:srgbClr val="000000"/>
                        </a:solidFill>
                        <a:effectLst/>
                        <a:latin typeface="Calibri" panose="020F0502020204030204" pitchFamily="34" charset="0"/>
                      </a:endParaRPr>
                    </a:p>
                  </a:txBody>
                  <a:tcPr marL="13138" marR="13138" marT="13138" marB="0" anchor="b"/>
                </a:tc>
                <a:tc>
                  <a:txBody>
                    <a:bodyPr/>
                    <a:lstStyle/>
                    <a:p>
                      <a:pPr algn="ctr" fontAlgn="b"/>
                      <a:r>
                        <a:rPr lang="en-US" sz="1500" b="1" u="none" strike="noStrike" dirty="0">
                          <a:effectLst/>
                        </a:rPr>
                        <a:t>2015</a:t>
                      </a:r>
                      <a:endParaRPr lang="en-US" sz="1500" b="1" i="0" u="none" strike="noStrike" dirty="0">
                        <a:solidFill>
                          <a:srgbClr val="000000"/>
                        </a:solidFill>
                        <a:effectLst/>
                        <a:latin typeface="Calibri" panose="020F0502020204030204" pitchFamily="34" charset="0"/>
                      </a:endParaRPr>
                    </a:p>
                  </a:txBody>
                  <a:tcPr marL="13138" marR="13138" marT="13138" marB="0" anchor="b"/>
                </a:tc>
                <a:tc>
                  <a:txBody>
                    <a:bodyPr/>
                    <a:lstStyle/>
                    <a:p>
                      <a:pPr algn="ctr" fontAlgn="b"/>
                      <a:r>
                        <a:rPr lang="en-US" sz="1500" b="1" u="none" strike="noStrike" dirty="0">
                          <a:effectLst/>
                        </a:rPr>
                        <a:t>2016</a:t>
                      </a:r>
                      <a:endParaRPr lang="en-US" sz="1500" b="1" i="0" u="none" strike="noStrike" dirty="0">
                        <a:solidFill>
                          <a:srgbClr val="000000"/>
                        </a:solidFill>
                        <a:effectLst/>
                        <a:latin typeface="Calibri" panose="020F0502020204030204" pitchFamily="34" charset="0"/>
                      </a:endParaRPr>
                    </a:p>
                  </a:txBody>
                  <a:tcPr marL="13138" marR="13138" marT="13138" marB="0" anchor="b"/>
                </a:tc>
                <a:tc>
                  <a:txBody>
                    <a:bodyPr/>
                    <a:lstStyle/>
                    <a:p>
                      <a:pPr algn="ctr" fontAlgn="b"/>
                      <a:r>
                        <a:rPr lang="en-US" sz="1500" b="1" u="none" strike="noStrike" dirty="0">
                          <a:effectLst/>
                        </a:rPr>
                        <a:t>2017</a:t>
                      </a:r>
                      <a:endParaRPr lang="en-US" sz="1500" b="1" i="0" u="none" strike="noStrike" dirty="0">
                        <a:solidFill>
                          <a:srgbClr val="000000"/>
                        </a:solidFill>
                        <a:effectLst/>
                        <a:latin typeface="Calibri" panose="020F0502020204030204" pitchFamily="34" charset="0"/>
                      </a:endParaRPr>
                    </a:p>
                  </a:txBody>
                  <a:tcPr marL="13138" marR="13138" marT="13138" marB="0" anchor="b"/>
                </a:tc>
                <a:tc>
                  <a:txBody>
                    <a:bodyPr/>
                    <a:lstStyle/>
                    <a:p>
                      <a:pPr algn="ctr" fontAlgn="b"/>
                      <a:r>
                        <a:rPr lang="en-US" sz="1500" b="1" u="none" strike="noStrike" dirty="0">
                          <a:effectLst/>
                        </a:rPr>
                        <a:t>2018</a:t>
                      </a:r>
                      <a:endParaRPr lang="en-US" sz="1500" b="1" i="0" u="none" strike="noStrike" dirty="0">
                        <a:solidFill>
                          <a:srgbClr val="000000"/>
                        </a:solidFill>
                        <a:effectLst/>
                        <a:latin typeface="Calibri" panose="020F0502020204030204" pitchFamily="34" charset="0"/>
                      </a:endParaRPr>
                    </a:p>
                  </a:txBody>
                  <a:tcPr marL="13138" marR="13138" marT="13138" marB="0" anchor="b"/>
                </a:tc>
              </a:tr>
              <a:tr h="352770">
                <a:tc>
                  <a:txBody>
                    <a:bodyPr/>
                    <a:lstStyle/>
                    <a:p>
                      <a:pPr algn="ctr" fontAlgn="ctr"/>
                      <a:r>
                        <a:rPr lang="en-US" sz="1500" b="1" u="none" strike="noStrike" dirty="0" err="1">
                          <a:effectLst/>
                        </a:rPr>
                        <a:t>Strategi</a:t>
                      </a:r>
                      <a:r>
                        <a:rPr lang="en-US" sz="1500" b="1" u="none" strike="noStrike" dirty="0">
                          <a:effectLst/>
                        </a:rPr>
                        <a:t> </a:t>
                      </a:r>
                      <a:r>
                        <a:rPr lang="en-US" sz="1500" b="1" u="none" strike="noStrike" dirty="0" err="1">
                          <a:effectLst/>
                        </a:rPr>
                        <a:t>Utama</a:t>
                      </a:r>
                      <a:endParaRPr lang="en-US" sz="1500" b="1" i="0" u="none" strike="noStrike" dirty="0">
                        <a:solidFill>
                          <a:srgbClr val="000000"/>
                        </a:solidFill>
                        <a:effectLst/>
                        <a:latin typeface="Calibri" panose="020F0502020204030204" pitchFamily="34" charset="0"/>
                      </a:endParaRPr>
                    </a:p>
                  </a:txBody>
                  <a:tcPr marL="13138" marR="13138" marT="13138" marB="0" anchor="ctr"/>
                </a:tc>
                <a:tc>
                  <a:txBody>
                    <a:bodyPr/>
                    <a:lstStyle/>
                    <a:p>
                      <a:pPr algn="ctr" fontAlgn="ctr"/>
                      <a:r>
                        <a:rPr lang="en-US" sz="1500" b="1" u="none" strike="noStrike" dirty="0" err="1">
                          <a:effectLst/>
                        </a:rPr>
                        <a:t>Sistem</a:t>
                      </a:r>
                      <a:r>
                        <a:rPr lang="en-US" sz="1500" b="1" u="none" strike="noStrike" dirty="0">
                          <a:effectLst/>
                        </a:rPr>
                        <a:t> Data</a:t>
                      </a:r>
                      <a:endParaRPr lang="en-US" sz="1500" b="1" i="0" u="none" strike="noStrike" dirty="0">
                        <a:solidFill>
                          <a:srgbClr val="000000"/>
                        </a:solidFill>
                        <a:effectLst/>
                        <a:latin typeface="Calibri" panose="020F0502020204030204" pitchFamily="34" charset="0"/>
                      </a:endParaRPr>
                    </a:p>
                  </a:txBody>
                  <a:tcPr marL="13138" marR="13138" marT="13138" marB="0" anchor="ctr"/>
                </a:tc>
                <a:tc>
                  <a:txBody>
                    <a:bodyPr/>
                    <a:lstStyle/>
                    <a:p>
                      <a:pPr algn="ctr" fontAlgn="ctr"/>
                      <a:r>
                        <a:rPr lang="en-US" sz="1500" b="1" u="none" strike="noStrike" dirty="0">
                          <a:effectLst/>
                        </a:rPr>
                        <a:t>Tata </a:t>
                      </a:r>
                      <a:r>
                        <a:rPr lang="en-US" sz="1500" b="1" u="none" strike="noStrike" dirty="0" err="1">
                          <a:effectLst/>
                        </a:rPr>
                        <a:t>Kelola</a:t>
                      </a:r>
                      <a:endParaRPr lang="en-US" sz="1500" b="1" i="0" u="none" strike="noStrike" dirty="0">
                        <a:solidFill>
                          <a:srgbClr val="000000"/>
                        </a:solidFill>
                        <a:effectLst/>
                        <a:latin typeface="Calibri" panose="020F0502020204030204" pitchFamily="34" charset="0"/>
                      </a:endParaRPr>
                    </a:p>
                  </a:txBody>
                  <a:tcPr marL="13138" marR="13138" marT="13138" marB="0" anchor="ctr"/>
                </a:tc>
                <a:tc>
                  <a:txBody>
                    <a:bodyPr/>
                    <a:lstStyle/>
                    <a:p>
                      <a:pPr algn="ctr" fontAlgn="ctr"/>
                      <a:r>
                        <a:rPr lang="en-US" sz="1500" b="1" u="none" strike="noStrike" dirty="0" err="1">
                          <a:effectLst/>
                        </a:rPr>
                        <a:t>Sinergitas</a:t>
                      </a:r>
                      <a:r>
                        <a:rPr lang="en-US" sz="1500" b="1" u="none" strike="noStrike" dirty="0">
                          <a:effectLst/>
                        </a:rPr>
                        <a:t> Program</a:t>
                      </a:r>
                      <a:endParaRPr lang="en-US" sz="1500" b="1" i="0" u="none" strike="noStrike" dirty="0">
                        <a:solidFill>
                          <a:srgbClr val="000000"/>
                        </a:solidFill>
                        <a:effectLst/>
                        <a:latin typeface="Calibri" panose="020F0502020204030204" pitchFamily="34" charset="0"/>
                      </a:endParaRPr>
                    </a:p>
                  </a:txBody>
                  <a:tcPr marL="13138" marR="13138" marT="13138" marB="0" anchor="ctr"/>
                </a:tc>
                <a:tc>
                  <a:txBody>
                    <a:bodyPr/>
                    <a:lstStyle/>
                    <a:p>
                      <a:pPr algn="ctr" fontAlgn="ctr"/>
                      <a:r>
                        <a:rPr lang="en-US" sz="1500" b="1" u="none" strike="noStrike" dirty="0" err="1">
                          <a:effectLst/>
                        </a:rPr>
                        <a:t>Pemantapan</a:t>
                      </a:r>
                      <a:endParaRPr lang="en-US" sz="1500" b="1" i="0" u="none" strike="noStrike" dirty="0">
                        <a:solidFill>
                          <a:srgbClr val="000000"/>
                        </a:solidFill>
                        <a:effectLst/>
                        <a:latin typeface="Calibri" panose="020F0502020204030204" pitchFamily="34" charset="0"/>
                      </a:endParaRPr>
                    </a:p>
                  </a:txBody>
                  <a:tcPr marL="13138" marR="13138" marT="13138" marB="0" anchor="ctr"/>
                </a:tc>
                <a:tc>
                  <a:txBody>
                    <a:bodyPr/>
                    <a:lstStyle/>
                    <a:p>
                      <a:pPr algn="ctr" fontAlgn="ctr"/>
                      <a:r>
                        <a:rPr lang="en-US" sz="1500" b="1" u="none" strike="noStrike" dirty="0" err="1">
                          <a:effectLst/>
                        </a:rPr>
                        <a:t>Ekspansi</a:t>
                      </a:r>
                      <a:r>
                        <a:rPr lang="en-US" sz="1500" b="1" u="none" strike="noStrike" dirty="0">
                          <a:effectLst/>
                        </a:rPr>
                        <a:t> </a:t>
                      </a:r>
                      <a:r>
                        <a:rPr lang="en-US" sz="1500" b="1" u="none" strike="noStrike" dirty="0" err="1">
                          <a:effectLst/>
                        </a:rPr>
                        <a:t>Strategi</a:t>
                      </a:r>
                      <a:endParaRPr lang="en-US" sz="1500" b="1" i="0" u="none" strike="noStrike" dirty="0">
                        <a:solidFill>
                          <a:srgbClr val="000000"/>
                        </a:solidFill>
                        <a:effectLst/>
                        <a:latin typeface="Calibri" panose="020F0502020204030204" pitchFamily="34" charset="0"/>
                      </a:endParaRPr>
                    </a:p>
                  </a:txBody>
                  <a:tcPr marL="13138" marR="13138" marT="13138" marB="0" anchor="ctr"/>
                </a:tc>
              </a:tr>
              <a:tr h="1259386">
                <a:tc rowSpan="5">
                  <a:txBody>
                    <a:bodyPr/>
                    <a:lstStyle/>
                    <a:p>
                      <a:pPr algn="ctr" fontAlgn="ctr"/>
                      <a:r>
                        <a:rPr lang="en-US" sz="1500" b="1" u="none" strike="noStrike" dirty="0" err="1">
                          <a:effectLst/>
                        </a:rPr>
                        <a:t>Teknis</a:t>
                      </a:r>
                      <a:r>
                        <a:rPr lang="en-US" sz="1500" b="1" u="none" strike="noStrike" dirty="0">
                          <a:effectLst/>
                        </a:rPr>
                        <a:t> </a:t>
                      </a:r>
                      <a:r>
                        <a:rPr lang="en-US" sz="1500" b="1" u="none" strike="noStrike" dirty="0" err="1">
                          <a:effectLst/>
                        </a:rPr>
                        <a:t>Kegiatan</a:t>
                      </a:r>
                      <a:endParaRPr lang="en-US" sz="1500" b="1" i="0" u="none" strike="noStrike" dirty="0">
                        <a:solidFill>
                          <a:srgbClr val="000000"/>
                        </a:solidFill>
                        <a:effectLst/>
                        <a:latin typeface="Calibri" panose="020F0502020204030204" pitchFamily="34" charset="0"/>
                      </a:endParaRPr>
                    </a:p>
                  </a:txBody>
                  <a:tcPr marL="13138" marR="13138" marT="13138" marB="0" anchor="ctr"/>
                </a:tc>
                <a:tc>
                  <a:txBody>
                    <a:bodyPr/>
                    <a:lstStyle/>
                    <a:p>
                      <a:pPr algn="l" fontAlgn="t"/>
                      <a:r>
                        <a:rPr lang="en-US" sz="1500" u="none" strike="noStrike" dirty="0">
                          <a:effectLst/>
                        </a:rPr>
                        <a:t>1.Kolekting data </a:t>
                      </a:r>
                      <a:r>
                        <a:rPr lang="en-US" sz="1500" u="none" strike="noStrike" dirty="0" err="1">
                          <a:effectLst/>
                        </a:rPr>
                        <a:t>bersama</a:t>
                      </a:r>
                      <a:endParaRPr lang="en-US" sz="1500" b="0" i="0" u="none" strike="noStrike" dirty="0">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dirty="0">
                          <a:effectLst/>
                        </a:rPr>
                        <a:t>1.Peningkatan SDM</a:t>
                      </a:r>
                      <a:endParaRPr lang="en-US" sz="1500" b="0" i="0" u="none" strike="noStrike" dirty="0">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1.Tiap SKPD, Badan &amp; Instansi melakukan integrasi program</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1.Menjaga kualitas kinerja program</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1. Terbentuk sistem peringatan dini terhadap HIV, TB, Hep B-C, dan IMS</a:t>
                      </a:r>
                      <a:endParaRPr lang="en-US" sz="1500" b="0" i="0" u="none" strike="noStrike">
                        <a:solidFill>
                          <a:srgbClr val="000000"/>
                        </a:solidFill>
                        <a:effectLst/>
                        <a:latin typeface="Calibri" panose="020F0502020204030204" pitchFamily="34" charset="0"/>
                      </a:endParaRPr>
                    </a:p>
                  </a:txBody>
                  <a:tcPr marL="13138" marR="13138" marT="13138" marB="0"/>
                </a:tc>
              </a:tr>
              <a:tr h="1354633">
                <a:tc vMerge="1">
                  <a:txBody>
                    <a:bodyPr/>
                    <a:lstStyle/>
                    <a:p>
                      <a:endParaRPr lang="en-US"/>
                    </a:p>
                  </a:txBody>
                  <a:tcPr/>
                </a:tc>
                <a:tc>
                  <a:txBody>
                    <a:bodyPr/>
                    <a:lstStyle/>
                    <a:p>
                      <a:pPr algn="l" fontAlgn="t"/>
                      <a:r>
                        <a:rPr lang="en-US" sz="1500" u="none" strike="noStrike">
                          <a:effectLst/>
                        </a:rPr>
                        <a:t>2.Pemanfaatan data dalam program</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2.Peningkatan akses layanan (Bio-psiko-sosial-ekonomi)</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2.Menentukan skala prioritas, sasaran &amp; capaian program secara bersama</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2. Penguatan Kebijakan terhadap regulasi dan penganggaran</a:t>
                      </a:r>
                      <a:br>
                        <a:rPr lang="en-US" sz="1500" u="none" strike="noStrike">
                          <a:effectLst/>
                        </a:rPr>
                      </a:b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2. Penguatan private sector</a:t>
                      </a:r>
                      <a:endParaRPr lang="en-US" sz="1500" b="0" i="0" u="none" strike="noStrike">
                        <a:solidFill>
                          <a:srgbClr val="000000"/>
                        </a:solidFill>
                        <a:effectLst/>
                        <a:latin typeface="Calibri" panose="020F0502020204030204" pitchFamily="34" charset="0"/>
                      </a:endParaRPr>
                    </a:p>
                  </a:txBody>
                  <a:tcPr marL="13138" marR="13138" marT="13138" marB="0"/>
                </a:tc>
              </a:tr>
              <a:tr h="705539">
                <a:tc vMerge="1">
                  <a:txBody>
                    <a:bodyPr/>
                    <a:lstStyle/>
                    <a:p>
                      <a:endParaRPr lang="en-US"/>
                    </a:p>
                  </a:txBody>
                  <a:tcPr/>
                </a:tc>
                <a:tc>
                  <a:txBody>
                    <a:bodyPr/>
                    <a:lstStyle/>
                    <a:p>
                      <a:pPr algn="l" fontAlgn="t"/>
                      <a:r>
                        <a:rPr lang="en-US" sz="1500" u="none" strike="noStrike">
                          <a:effectLst/>
                        </a:rPr>
                        <a:t>3.Publikasi data</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3.Peningkatan anggaran</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b"/>
                      <a:r>
                        <a:rPr lang="en-US" sz="1500" u="none" strike="noStrike">
                          <a:effectLst/>
                        </a:rPr>
                        <a:t>3.Keterlibatan seluruh lintas sektor</a:t>
                      </a:r>
                      <a:endParaRPr lang="en-US" sz="1500" b="0" i="0" u="none" strike="noStrike">
                        <a:solidFill>
                          <a:srgbClr val="000000"/>
                        </a:solidFill>
                        <a:effectLst/>
                        <a:latin typeface="Calibri" panose="020F0502020204030204" pitchFamily="34" charset="0"/>
                      </a:endParaRPr>
                    </a:p>
                  </a:txBody>
                  <a:tcPr marL="13138" marR="13138" marT="13138" marB="0" anchor="b"/>
                </a:tc>
                <a:tc>
                  <a:txBody>
                    <a:bodyPr/>
                    <a:lstStyle/>
                    <a:p>
                      <a:pPr algn="l" fontAlgn="t"/>
                      <a:r>
                        <a:rPr lang="en-US" sz="1500" u="none" strike="noStrike">
                          <a:effectLst/>
                        </a:rPr>
                        <a:t>3. Menjadi isu prioritas</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3.Pengembangan program dan inovasi</a:t>
                      </a:r>
                      <a:endParaRPr lang="en-US" sz="1500" b="0" i="0" u="none" strike="noStrike">
                        <a:solidFill>
                          <a:srgbClr val="000000"/>
                        </a:solidFill>
                        <a:effectLst/>
                        <a:latin typeface="Calibri" panose="020F0502020204030204" pitchFamily="34" charset="0"/>
                      </a:endParaRPr>
                    </a:p>
                  </a:txBody>
                  <a:tcPr marL="13138" marR="13138" marT="13138" marB="0"/>
                </a:tc>
              </a:tr>
              <a:tr h="1058307">
                <a:tc vMerge="1">
                  <a:txBody>
                    <a:bodyPr/>
                    <a:lstStyle/>
                    <a:p>
                      <a:endParaRPr lang="en-US"/>
                    </a:p>
                  </a:txBody>
                  <a:tcPr/>
                </a:tc>
                <a:tc>
                  <a:txBody>
                    <a:bodyPr/>
                    <a:lstStyle/>
                    <a:p>
                      <a:pPr algn="l" fontAlgn="b"/>
                      <a:r>
                        <a:rPr lang="en-US" sz="1500" u="none" strike="noStrike">
                          <a:effectLst/>
                        </a:rPr>
                        <a:t>4.Monev &amp; pengembangan data sistem</a:t>
                      </a:r>
                      <a:endParaRPr lang="en-US" sz="1500" b="0" i="0" u="none" strike="noStrike">
                        <a:solidFill>
                          <a:srgbClr val="000000"/>
                        </a:solidFill>
                        <a:effectLst/>
                        <a:latin typeface="Calibri" panose="020F0502020204030204" pitchFamily="34" charset="0"/>
                      </a:endParaRPr>
                    </a:p>
                  </a:txBody>
                  <a:tcPr marL="13138" marR="13138" marT="13138" marB="0" anchor="b"/>
                </a:tc>
                <a:tc>
                  <a:txBody>
                    <a:bodyPr/>
                    <a:lstStyle/>
                    <a:p>
                      <a:pPr algn="l" fontAlgn="t"/>
                      <a:r>
                        <a:rPr lang="en-US" sz="1500" u="none" strike="noStrike">
                          <a:effectLst/>
                        </a:rPr>
                        <a:t>4.Juklak &amp; Juknis (Protap)</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4.Terukur ektifitas - efisiensi program dan anggaran </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13138" marR="13138" marT="13138" marB="0"/>
                </a:tc>
              </a:tr>
              <a:tr h="705539">
                <a:tc vMerge="1">
                  <a:txBody>
                    <a:bodyPr/>
                    <a:lstStyle/>
                    <a:p>
                      <a:endParaRPr lang="en-US"/>
                    </a:p>
                  </a:txBody>
                  <a:tcPr/>
                </a:tc>
                <a:tc>
                  <a:txBody>
                    <a:bodyPr/>
                    <a:lstStyle/>
                    <a:p>
                      <a:pPr algn="l" fontAlgn="b"/>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13138" marR="13138" marT="13138" marB="0" anchor="b"/>
                </a:tc>
                <a:tc>
                  <a:txBody>
                    <a:bodyPr/>
                    <a:lstStyle/>
                    <a:p>
                      <a:pPr algn="l" fontAlgn="b"/>
                      <a:r>
                        <a:rPr lang="en-US" sz="1500" u="none" strike="noStrike" dirty="0">
                          <a:effectLst/>
                        </a:rPr>
                        <a:t>5.Penyusunan program </a:t>
                      </a:r>
                      <a:r>
                        <a:rPr lang="en-US" sz="1500" u="none" strike="noStrike" dirty="0" err="1">
                          <a:effectLst/>
                        </a:rPr>
                        <a:t>sesuai</a:t>
                      </a:r>
                      <a:r>
                        <a:rPr lang="en-US" sz="1500" u="none" strike="noStrike" dirty="0">
                          <a:effectLst/>
                        </a:rPr>
                        <a:t> </a:t>
                      </a:r>
                      <a:r>
                        <a:rPr lang="en-US" sz="1500" u="none" strike="noStrike" dirty="0" err="1">
                          <a:effectLst/>
                        </a:rPr>
                        <a:t>Tupoksi</a:t>
                      </a:r>
                      <a:endParaRPr lang="en-US" sz="1500" b="0" i="0" u="none" strike="noStrike" dirty="0">
                        <a:solidFill>
                          <a:srgbClr val="000000"/>
                        </a:solidFill>
                        <a:effectLst/>
                        <a:latin typeface="Calibri" panose="020F0502020204030204" pitchFamily="34" charset="0"/>
                      </a:endParaRPr>
                    </a:p>
                  </a:txBody>
                  <a:tcPr marL="13138" marR="13138" marT="13138" marB="0" anchor="b"/>
                </a:tc>
                <a:tc>
                  <a:txBody>
                    <a:bodyPr/>
                    <a:lstStyle/>
                    <a:p>
                      <a:pPr algn="l" fontAlgn="t"/>
                      <a:r>
                        <a:rPr lang="en-US" sz="1500" u="none" strike="noStrike" dirty="0">
                          <a:effectLst/>
                        </a:rPr>
                        <a:t>5.Melakukan </a:t>
                      </a:r>
                      <a:r>
                        <a:rPr lang="en-US" sz="1500" u="none" strike="noStrike" dirty="0" err="1">
                          <a:effectLst/>
                        </a:rPr>
                        <a:t>Monev</a:t>
                      </a:r>
                      <a:r>
                        <a:rPr lang="en-US" sz="1500" u="none" strike="noStrike" dirty="0">
                          <a:effectLst/>
                        </a:rPr>
                        <a:t> </a:t>
                      </a:r>
                      <a:r>
                        <a:rPr lang="en-US" sz="1500" u="none" strike="noStrike" dirty="0" err="1">
                          <a:effectLst/>
                        </a:rPr>
                        <a:t>bersama</a:t>
                      </a:r>
                      <a:endParaRPr lang="en-US" sz="1500" b="0" i="0" u="none" strike="noStrike" dirty="0">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13138" marR="13138" marT="13138" marB="0"/>
                </a:tc>
                <a:tc>
                  <a:txBody>
                    <a:bodyPr/>
                    <a:lstStyle/>
                    <a:p>
                      <a:pPr algn="l" fontAlgn="t"/>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13138" marR="13138" marT="13138" marB="0"/>
                </a:tc>
              </a:tr>
            </a:tbl>
          </a:graphicData>
        </a:graphic>
      </p:graphicFrame>
    </p:spTree>
    <p:extLst>
      <p:ext uri="{BB962C8B-B14F-4D97-AF65-F5344CB8AC3E}">
        <p14:creationId xmlns:p14="http://schemas.microsoft.com/office/powerpoint/2010/main" val="24280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Berlin Sans FB" panose="020E0602020502020306" pitchFamily="34" charset="0"/>
              </a:rPr>
              <a:t>Wanita</a:t>
            </a:r>
            <a:r>
              <a:rPr lang="en-US" dirty="0" smtClean="0">
                <a:latin typeface="Berlin Sans FB" panose="020E0602020502020306" pitchFamily="34" charset="0"/>
              </a:rPr>
              <a:t> </a:t>
            </a:r>
            <a:r>
              <a:rPr lang="en-US" dirty="0" err="1" smtClean="0">
                <a:latin typeface="Berlin Sans FB" panose="020E0602020502020306" pitchFamily="34" charset="0"/>
              </a:rPr>
              <a:t>pekerja</a:t>
            </a:r>
            <a:r>
              <a:rPr lang="en-US" dirty="0" smtClean="0">
                <a:latin typeface="Berlin Sans FB" panose="020E0602020502020306" pitchFamily="34" charset="0"/>
              </a:rPr>
              <a:t> </a:t>
            </a:r>
            <a:r>
              <a:rPr lang="en-US" dirty="0" err="1" smtClean="0">
                <a:latin typeface="Berlin Sans FB" panose="020E0602020502020306" pitchFamily="34" charset="0"/>
              </a:rPr>
              <a:t>seks</a:t>
            </a:r>
            <a:r>
              <a:rPr lang="en-US" dirty="0" smtClean="0">
                <a:latin typeface="Berlin Sans FB" panose="020E0602020502020306" pitchFamily="34" charset="0"/>
              </a:rPr>
              <a:t> (WPS)</a:t>
            </a:r>
            <a:endParaRPr lang="en-US"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101" y="1600201"/>
            <a:ext cx="6399798" cy="4525963"/>
          </a:xfrm>
        </p:spPr>
      </p:pic>
    </p:spTree>
    <p:extLst>
      <p:ext uri="{BB962C8B-B14F-4D97-AF65-F5344CB8AC3E}">
        <p14:creationId xmlns:p14="http://schemas.microsoft.com/office/powerpoint/2010/main" val="89819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latin typeface="Berlin Sans FB" panose="020E0602020502020306" pitchFamily="34" charset="0"/>
              </a:rPr>
              <a:t>Wanita</a:t>
            </a:r>
            <a:r>
              <a:rPr lang="en-US" sz="4000" dirty="0" smtClean="0">
                <a:latin typeface="Berlin Sans FB" panose="020E0602020502020306" pitchFamily="34" charset="0"/>
              </a:rPr>
              <a:t> </a:t>
            </a:r>
            <a:r>
              <a:rPr lang="en-US" sz="4000" dirty="0" err="1" smtClean="0">
                <a:latin typeface="Berlin Sans FB" panose="020E0602020502020306" pitchFamily="34" charset="0"/>
              </a:rPr>
              <a:t>pekerja</a:t>
            </a:r>
            <a:r>
              <a:rPr lang="en-US" sz="4000" dirty="0" smtClean="0">
                <a:latin typeface="Berlin Sans FB" panose="020E0602020502020306" pitchFamily="34" charset="0"/>
              </a:rPr>
              <a:t> </a:t>
            </a:r>
            <a:r>
              <a:rPr lang="en-US" sz="4000" dirty="0" err="1" smtClean="0">
                <a:latin typeface="Berlin Sans FB" panose="020E0602020502020306" pitchFamily="34" charset="0"/>
              </a:rPr>
              <a:t>seks</a:t>
            </a:r>
            <a:r>
              <a:rPr lang="en-US" sz="4000" dirty="0" smtClean="0">
                <a:latin typeface="Berlin Sans FB" panose="020E0602020502020306" pitchFamily="34" charset="0"/>
              </a:rPr>
              <a:t> </a:t>
            </a:r>
            <a:r>
              <a:rPr lang="en-US" sz="4000" dirty="0" err="1" smtClean="0">
                <a:latin typeface="Berlin Sans FB" panose="020E0602020502020306" pitchFamily="34" charset="0"/>
              </a:rPr>
              <a:t>tidak</a:t>
            </a:r>
            <a:r>
              <a:rPr lang="en-US" sz="4000" dirty="0" smtClean="0">
                <a:latin typeface="Berlin Sans FB" panose="020E0602020502020306" pitchFamily="34" charset="0"/>
              </a:rPr>
              <a:t> </a:t>
            </a:r>
            <a:r>
              <a:rPr lang="en-US" sz="4000" dirty="0" err="1" smtClean="0">
                <a:latin typeface="Berlin Sans FB" panose="020E0602020502020306" pitchFamily="34" charset="0"/>
              </a:rPr>
              <a:t>langsung</a:t>
            </a:r>
            <a:r>
              <a:rPr lang="en-US" sz="4000" dirty="0" smtClean="0">
                <a:latin typeface="Berlin Sans FB" panose="020E0602020502020306" pitchFamily="34" charset="0"/>
              </a:rPr>
              <a:t> (WPSTL)</a:t>
            </a:r>
            <a:endParaRPr lang="en-US" sz="40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101" y="1600201"/>
            <a:ext cx="6399798" cy="4525963"/>
          </a:xfrm>
        </p:spPr>
      </p:pic>
    </p:spTree>
    <p:extLst>
      <p:ext uri="{BB962C8B-B14F-4D97-AF65-F5344CB8AC3E}">
        <p14:creationId xmlns:p14="http://schemas.microsoft.com/office/powerpoint/2010/main" val="194941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anose="020E0602020502020306" pitchFamily="34" charset="0"/>
              </a:rPr>
              <a:t>Data ODHA </a:t>
            </a:r>
            <a:r>
              <a:rPr lang="en-US" dirty="0" err="1" smtClean="0">
                <a:latin typeface="Berlin Sans FB" panose="020E0602020502020306" pitchFamily="34" charset="0"/>
              </a:rPr>
              <a:t>komulatif</a:t>
            </a:r>
            <a:r>
              <a:rPr lang="en-US" dirty="0" smtClean="0">
                <a:latin typeface="Berlin Sans FB" panose="020E0602020502020306" pitchFamily="34" charset="0"/>
              </a:rPr>
              <a:t> </a:t>
            </a:r>
            <a:endParaRPr lang="en-US"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213" y="1600201"/>
            <a:ext cx="6399575" cy="4525963"/>
          </a:xfrm>
        </p:spPr>
      </p:pic>
    </p:spTree>
    <p:extLst>
      <p:ext uri="{BB962C8B-B14F-4D97-AF65-F5344CB8AC3E}">
        <p14:creationId xmlns:p14="http://schemas.microsoft.com/office/powerpoint/2010/main" val="1232083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1037</Words>
  <Application>Microsoft Office PowerPoint</Application>
  <PresentationFormat>Widescreen</PresentationFormat>
  <Paragraphs>258</Paragraphs>
  <Slides>63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4" baseType="lpstr">
      <vt:lpstr>Aharoni</vt:lpstr>
      <vt:lpstr>Angsana New</vt:lpstr>
      <vt:lpstr>Arial</vt:lpstr>
      <vt:lpstr>Arial Black</vt:lpstr>
      <vt:lpstr>Arial Narrow</vt:lpstr>
      <vt:lpstr>Berlin Sans FB</vt:lpstr>
      <vt:lpstr>Calibri</vt:lpstr>
      <vt:lpstr>Calibri Light</vt:lpstr>
      <vt:lpstr>Corbel</vt:lpstr>
      <vt:lpstr>Office Theme</vt:lpstr>
      <vt:lpstr>Worksheet</vt:lpstr>
      <vt:lpstr>Kompilasi Data  Sebaran, Kasus &amp; Logistik  KPA Kab. Tangerang</vt:lpstr>
      <vt:lpstr>DATA PETA SEBARAN POPULASI RESIKO TINGGI</vt:lpstr>
      <vt:lpstr>Lelaki beresiko tinggi (LBT)</vt:lpstr>
      <vt:lpstr>Lelaki seks lelaki (LSL)</vt:lpstr>
      <vt:lpstr>Pengguna NAPZA suntik (PENASUN)</vt:lpstr>
      <vt:lpstr>Waria</vt:lpstr>
      <vt:lpstr>Wanita pekerja seks (WPS)</vt:lpstr>
      <vt:lpstr>Wanita pekerja seks tidak langsung (WPSTL)</vt:lpstr>
      <vt:lpstr>Data ODHA komulatif </vt:lpstr>
      <vt:lpstr>PowerPoint Presentation</vt:lpstr>
      <vt:lpstr>Penularan HIV:  LBT, Penasun, WPS, LSL, Waria, Pasangan LBT  </vt:lpstr>
      <vt:lpstr>DATA KASUS HIV - 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KASUS ODHA ANAK</vt:lpstr>
      <vt:lpstr>Data ODHA Anak Kota/Kab</vt:lpstr>
      <vt:lpstr>Data ODHA Anak Kota/Kab </vt:lpstr>
      <vt:lpstr>Data ODHA Anak Berdasarkan Usia</vt:lpstr>
      <vt:lpstr>Sebaran Jumlah ODHA Anak Perkecamatan Kota/Kabupaten</vt:lpstr>
      <vt:lpstr>PowerPoint Presentation</vt:lpstr>
      <vt:lpstr>DATA PENDAMPINGAN ODHA</vt:lpstr>
      <vt:lpstr>PowerPoint Presentation</vt:lpstr>
      <vt:lpstr>PowerPoint Presentation</vt:lpstr>
      <vt:lpstr>PowerPoint Presentation</vt:lpstr>
      <vt:lpstr>PowerPoint Presentation</vt:lpstr>
      <vt:lpstr>Berdasarkan Status Klien (Baru/Lama) 2014</vt:lpstr>
      <vt:lpstr>Berdasarkan Faktor jenis kelamin 2014</vt:lpstr>
      <vt:lpstr>Berdasarkan kelompok umur 2014</vt:lpstr>
      <vt:lpstr>Menurut faktor resiko 2014</vt:lpstr>
      <vt:lpstr>Berdasarkan jenis kegiatan 2014</vt:lpstr>
      <vt:lpstr>PowerPoint Presentation</vt:lpstr>
      <vt:lpstr>Berdasarkan Status Klien (Baru/Lama)</vt:lpstr>
      <vt:lpstr>Berdasarkan Faktor jenis kelamin</vt:lpstr>
      <vt:lpstr>Berdasarkan kelompok umur</vt:lpstr>
      <vt:lpstr>Menurut faktor resiko</vt:lpstr>
      <vt:lpstr>Berdasarkan jenis kegiatan</vt:lpstr>
      <vt:lpstr>MENURUT JENIS DUKUNGAN</vt:lpstr>
      <vt:lpstr>Rujukan Masuk </vt:lpstr>
      <vt:lpstr>DATA PENJANGKAUAN RESIKO TINGGI</vt:lpstr>
      <vt:lpstr>CAPAIAN PENJANGKAUAN  PERIODE JULI – DESEMBER 2014</vt:lpstr>
      <vt:lpstr>CAPAIAN DISTRIBUSI KONDOM PERIODE SEMESTER 9,  JULI – DESEMBER 2014</vt:lpstr>
      <vt:lpstr>CAPAIAN IMS PERIODE SEMESTER 9,  JULI – DESEMBER 2014</vt:lpstr>
      <vt:lpstr>CAPAIAN VCT PERIODE SEMESTER 9 JULI –DESEMBER 2014</vt:lpstr>
      <vt:lpstr>PowerPoint Presentation</vt:lpstr>
      <vt:lpstr>PowerPoint Presentation</vt:lpstr>
      <vt:lpstr>PowerPoint Presentation</vt:lpstr>
      <vt:lpstr>PowerPoint Presentation</vt:lpstr>
      <vt:lpstr>PowerPoint Presentation</vt:lpstr>
      <vt:lpstr>SAMPLE DATA LOKASI DADAP CENGIN KEC. KOSAMBI</vt:lpstr>
      <vt:lpstr>PowerPoint Presentation</vt:lpstr>
      <vt:lpstr>PowerPoint Presentation</vt:lpstr>
      <vt:lpstr>PowerPoint Presentation</vt:lpstr>
      <vt:lpstr>PowerPoint Presentation</vt:lpstr>
      <vt:lpstr>DATA LOGISTIK PENCEGAHAN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Kompilasi Data</dc:title>
  <dc:creator>Gabriella Augusta</dc:creator>
  <cp:lastModifiedBy>-</cp:lastModifiedBy>
  <cp:revision>78</cp:revision>
  <cp:lastPrinted>2015-05-06T12:01:24Z</cp:lastPrinted>
  <dcterms:created xsi:type="dcterms:W3CDTF">2015-05-06T07:32:36Z</dcterms:created>
  <dcterms:modified xsi:type="dcterms:W3CDTF">2015-09-08T02:35:25Z</dcterms:modified>
</cp:coreProperties>
</file>